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65" r:id="rId1"/>
    <p:sldMasterId id="2147483867" r:id="rId2"/>
  </p:sldMasterIdLst>
  <p:notesMasterIdLst>
    <p:notesMasterId r:id="rId40"/>
  </p:notesMasterIdLst>
  <p:handoutMasterIdLst>
    <p:handoutMasterId r:id="rId41"/>
  </p:handoutMasterIdLst>
  <p:sldIdLst>
    <p:sldId id="545" r:id="rId3"/>
    <p:sldId id="429" r:id="rId4"/>
    <p:sldId id="544" r:id="rId5"/>
    <p:sldId id="430" r:id="rId6"/>
    <p:sldId id="431" r:id="rId7"/>
    <p:sldId id="432" r:id="rId8"/>
    <p:sldId id="499" r:id="rId9"/>
    <p:sldId id="500" r:id="rId10"/>
    <p:sldId id="502" r:id="rId11"/>
    <p:sldId id="549" r:id="rId12"/>
    <p:sldId id="550" r:id="rId13"/>
    <p:sldId id="505" r:id="rId14"/>
    <p:sldId id="507" r:id="rId15"/>
    <p:sldId id="508" r:id="rId16"/>
    <p:sldId id="509" r:id="rId17"/>
    <p:sldId id="510" r:id="rId18"/>
    <p:sldId id="511" r:id="rId19"/>
    <p:sldId id="518" r:id="rId20"/>
    <p:sldId id="514" r:id="rId21"/>
    <p:sldId id="515" r:id="rId22"/>
    <p:sldId id="516" r:id="rId23"/>
    <p:sldId id="521" r:id="rId24"/>
    <p:sldId id="517" r:id="rId25"/>
    <p:sldId id="519" r:id="rId26"/>
    <p:sldId id="520" r:id="rId27"/>
    <p:sldId id="522" r:id="rId28"/>
    <p:sldId id="546" r:id="rId29"/>
    <p:sldId id="552" r:id="rId30"/>
    <p:sldId id="548" r:id="rId31"/>
    <p:sldId id="526" r:id="rId32"/>
    <p:sldId id="531" r:id="rId33"/>
    <p:sldId id="535" r:id="rId34"/>
    <p:sldId id="537" r:id="rId35"/>
    <p:sldId id="539" r:id="rId36"/>
    <p:sldId id="538" r:id="rId37"/>
    <p:sldId id="543" r:id="rId38"/>
    <p:sldId id="551" r:id="rId3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000FF"/>
    <a:srgbClr val="5F5F5F"/>
    <a:srgbClr val="00CC66"/>
    <a:srgbClr val="0066FF"/>
    <a:srgbClr val="FF33CC"/>
    <a:srgbClr val="CC00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07" autoAdjust="0"/>
    <p:restoredTop sz="84392" autoAdjust="0"/>
  </p:normalViewPr>
  <p:slideViewPr>
    <p:cSldViewPr>
      <p:cViewPr varScale="1">
        <p:scale>
          <a:sx n="79" d="100"/>
          <a:sy n="79" d="100"/>
        </p:scale>
        <p:origin x="10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234" y="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FDE9CF-9058-DE37-EB94-983C864C19E4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8188D8-4BAC-ECA0-780A-145DA3564E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941585-9FF8-4F2D-99F4-6BA20E8E5D3A}" type="datetimeFigureOut">
              <a:rPr lang="en-US" altLang="en-US"/>
              <a:pPr>
                <a:defRPr/>
              </a:pPr>
              <a:t>1/29/2026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7C153-BFEC-4A78-3249-1D8BA5A5DE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20231-FC1B-E0E6-4946-9450194A31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4B75A8-5B25-4A3A-B66E-D0950F8090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59339E0-95F0-F9CD-F7C7-FDC527BF0A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9B23FF0-3AB8-8517-54CA-44F43214BD5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A836462-F693-717B-8C54-110C7E8A9E1C}"/>
              </a:ext>
            </a:extLst>
          </p:cNvPr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4BAD2C56-BC32-8B6F-FEB2-F58EC04D234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/>
              <a:t>Click to edit Master text styles</a:t>
            </a:r>
          </a:p>
          <a:p>
            <a:pPr lvl="1"/>
            <a:r>
              <a:rPr lang="en-CA" altLang="en-US" noProof="0"/>
              <a:t>Second level</a:t>
            </a:r>
          </a:p>
          <a:p>
            <a:pPr lvl="2"/>
            <a:r>
              <a:rPr lang="en-CA" altLang="en-US" noProof="0"/>
              <a:t>Third level</a:t>
            </a:r>
          </a:p>
          <a:p>
            <a:pPr lvl="3"/>
            <a:r>
              <a:rPr lang="en-CA" altLang="en-US" noProof="0"/>
              <a:t>Fourth level</a:t>
            </a:r>
          </a:p>
          <a:p>
            <a:pPr lvl="4"/>
            <a:r>
              <a:rPr lang="en-CA" altLang="en-US" noProof="0"/>
              <a:t>Fifth level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9EAE5E45-A2C7-4D1D-8C07-0E7F0E4FF68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BEB466BF-E2A4-82E5-8A17-7C028F351D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05DCC6-AB87-4340-8737-DAF52EC0F76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76146E53-4829-D8AC-2275-1FA896DF9C8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5813" indent="-303213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8088" indent="-241300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2275" indent="-242888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4875" indent="-241300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FD7BEFC-2C02-45D5-99C9-C5F27251E176}" type="slidenum">
              <a:rPr lang="en-CA" altLang="en-US" sz="1300" b="0">
                <a:latin typeface="Times New Roman" panose="02020603050405020304" pitchFamily="18" charset="0"/>
              </a:rPr>
              <a:pPr algn="r" eaLnBrk="1" hangingPunct="1"/>
              <a:t>1</a:t>
            </a:fld>
            <a:endParaRPr lang="en-CA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EE874ED-EA3C-E94C-5EEB-79018F57FC52}"/>
              </a:ext>
            </a:extLst>
          </p:cNvPr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BB1AC41-B721-B3B2-7DC5-BF6D22965D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1A11019-0C01-70BD-78E3-D890BBFECC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CA5A40F7-5B0E-7214-2F94-228FBBBFB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>
                <a:latin typeface="Times New Roman" panose="02020603050405020304" pitchFamily="18" charset="0"/>
              </a:rPr>
              <a:t>Alkylation and acylation of aromatic rings: The Friedel-Crafts reaction</a:t>
            </a:r>
          </a:p>
          <a:p>
            <a:endParaRPr lang="en-IN" altLang="en-US">
              <a:latin typeface="Times New Roman" panose="02020603050405020304" pitchFamily="18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51F1A00-F4AC-24A1-949F-CF7776F448A9}"/>
              </a:ext>
            </a:extLst>
          </p:cNvPr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5813" indent="-303213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8088" indent="-241300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2275" indent="-242888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4875" indent="-241300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0B8F16D-3E27-4794-A467-ABADE8C0151C}" type="slidenum">
              <a:rPr lang="en-CA" altLang="en-US" sz="1300" b="0">
                <a:latin typeface="Times New Roman" panose="02020603050405020304" pitchFamily="18" charset="0"/>
              </a:rPr>
              <a:pPr algn="r" eaLnBrk="1" hangingPunct="1"/>
              <a:t>4</a:t>
            </a:fld>
            <a:endParaRPr lang="en-CA" altLang="en-US" sz="13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A932A791-FF27-A8E9-EF27-8BF1C43DB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F7738A03-F185-FD0C-47C0-B21C6A5E1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>
                <a:latin typeface="Times New Roman" panose="02020603050405020304" pitchFamily="18" charset="0"/>
              </a:rPr>
              <a:t>Alkylation and acylation of aromatic rings: The Friedel-Crafts reaction</a:t>
            </a:r>
          </a:p>
          <a:p>
            <a:endParaRPr lang="en-IN" altLang="en-US">
              <a:latin typeface="Times New Roman" panose="02020603050405020304" pitchFamily="18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3B5CB67B-4106-3960-01D5-E9D6435AAEE6}"/>
              </a:ext>
            </a:extLst>
          </p:cNvPr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5813" indent="-303213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8088" indent="-241300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2275" indent="-242888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4875" indent="-241300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C0322DF-E132-4169-97BE-0C097B26AAED}" type="slidenum">
              <a:rPr lang="en-CA" altLang="en-US" sz="1300" b="0">
                <a:latin typeface="Times New Roman" panose="02020603050405020304" pitchFamily="18" charset="0"/>
              </a:rPr>
              <a:pPr algn="r" eaLnBrk="1" hangingPunct="1"/>
              <a:t>5</a:t>
            </a:fld>
            <a:endParaRPr lang="en-CA" altLang="en-US" sz="13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AA85700-697D-362E-9F38-A357A9E5A3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843D73C-7DB3-12FE-EA47-FEF1103854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>
                <a:latin typeface="Times New Roman" panose="02020603050405020304" pitchFamily="18" charset="0"/>
              </a:rPr>
              <a:t>Alkylation and acylation of aromatic rings: The Friedel-Crafts reaction</a:t>
            </a:r>
          </a:p>
          <a:p>
            <a:endParaRPr lang="en-IN" altLang="en-US">
              <a:latin typeface="Times New Roman" panose="02020603050405020304" pitchFamily="18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AD67C584-0F1D-BA9E-AE4B-8B7C5B332787}"/>
              </a:ext>
            </a:extLst>
          </p:cNvPr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5813" indent="-303213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8088" indent="-241300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2275" indent="-242888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4875" indent="-241300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43B7BBF-F884-4F1F-97D3-C44D24338D63}" type="slidenum">
              <a:rPr lang="en-CA" altLang="en-US" sz="1300" b="0">
                <a:latin typeface="Times New Roman" panose="02020603050405020304" pitchFamily="18" charset="0"/>
              </a:rPr>
              <a:pPr algn="r" eaLnBrk="1" hangingPunct="1"/>
              <a:t>6</a:t>
            </a:fld>
            <a:endParaRPr lang="en-CA" altLang="en-US" sz="13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3FE3105F-2B69-5BF2-5E4B-309747B1A1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7B3C7CCA-68E2-D005-2805-546EBAEEA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>
                <a:latin typeface="Times New Roman" panose="02020603050405020304" pitchFamily="18" charset="0"/>
              </a:rPr>
              <a:t>Substituent effects in electrophilic substitutions</a:t>
            </a:r>
          </a:p>
          <a:p>
            <a:endParaRPr lang="en-IN" altLang="en-US">
              <a:latin typeface="Times New Roman" panose="02020603050405020304" pitchFamily="18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DF92F845-B406-44F9-48EB-BD331055B5BA}"/>
              </a:ext>
            </a:extLst>
          </p:cNvPr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5813" indent="-303213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8088" indent="-241300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2275" indent="-242888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4875" indent="-241300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1B2B1E6-7585-43B8-9710-CE3D968989D3}" type="slidenum">
              <a:rPr lang="en-CA" altLang="en-US" sz="1300" b="0">
                <a:latin typeface="Times New Roman" panose="02020603050405020304" pitchFamily="18" charset="0"/>
              </a:rPr>
              <a:pPr algn="r" eaLnBrk="1" hangingPunct="1"/>
              <a:t>17</a:t>
            </a:fld>
            <a:endParaRPr lang="en-CA" altLang="en-US" sz="13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AC11648B-B5A6-6EF7-E36A-4BC7D42E4D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FE736F08-E4DA-5008-DD03-741C8572E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>
                <a:latin typeface="Times New Roman" panose="02020603050405020304" pitchFamily="18" charset="0"/>
              </a:rPr>
              <a:t>Substituent effects in electrophilic substitutions</a:t>
            </a:r>
          </a:p>
          <a:p>
            <a:endParaRPr lang="en-IN" altLang="en-US">
              <a:latin typeface="Times New Roman" panose="02020603050405020304" pitchFamily="18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3E900FB-1C8F-0CF9-4ABB-988AC696D78D}"/>
              </a:ext>
            </a:extLst>
          </p:cNvPr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5813" indent="-303213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8088" indent="-241300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2275" indent="-242888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4875" indent="-241300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2794337-1D9F-4A14-9CF3-B171B198CC07}" type="slidenum">
              <a:rPr lang="en-CA" altLang="en-US" sz="1300" b="0">
                <a:latin typeface="Times New Roman" panose="02020603050405020304" pitchFamily="18" charset="0"/>
              </a:rPr>
              <a:pPr algn="r" eaLnBrk="1" hangingPunct="1"/>
              <a:t>27</a:t>
            </a:fld>
            <a:endParaRPr lang="en-CA" altLang="en-US" sz="13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8240F7A8-3B9C-0786-F007-38AD311192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0CDAAC69-F06D-3DEB-0D79-E6625BF86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5" rIns="96651" bIns="48325"/>
          <a:lstStyle/>
          <a:p>
            <a:r>
              <a:rPr lang="en-IN" altLang="en-US">
                <a:latin typeface="Times New Roman" panose="02020603050405020304" pitchFamily="18" charset="0"/>
              </a:rPr>
              <a:t>Substituent effects in electrophilic substitutions</a:t>
            </a:r>
          </a:p>
          <a:p>
            <a:endParaRPr lang="en-IN" altLang="en-US">
              <a:latin typeface="Times New Roman" panose="02020603050405020304" pitchFamily="18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0926AED5-EB2D-71D2-26B2-0AA8F281906D}"/>
              </a:ext>
            </a:extLst>
          </p:cNvPr>
          <p:cNvSpPr txBox="1">
            <a:spLocks noGrp="1"/>
          </p:cNvSpPr>
          <p:nvPr/>
        </p:nvSpPr>
        <p:spPr bwMode="auto">
          <a:xfrm>
            <a:off x="4143375" y="9121775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5" rIns="96651" bIns="48325" anchor="b"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5813" indent="-303213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8088" indent="-241300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3863" indent="-244475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4875" indent="-241300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3714269-898F-484A-876B-9DD17B62FCFD}" type="slidenum">
              <a:rPr lang="en-CA" altLang="en-US" sz="1400" b="0">
                <a:latin typeface="Times New Roman" panose="02020603050405020304" pitchFamily="18" charset="0"/>
              </a:rPr>
              <a:pPr algn="r" eaLnBrk="1" hangingPunct="1"/>
              <a:t>28</a:t>
            </a:fld>
            <a:endParaRPr lang="en-CA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E0291F24-F6CC-617D-373C-F33865AA4B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F646802B-297D-D5AB-B346-985BE1CF92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>
                <a:latin typeface="Times New Roman" panose="02020603050405020304" pitchFamily="18" charset="0"/>
              </a:rPr>
              <a:t>Trisubstituted benzenes: Additivity of effects</a:t>
            </a:r>
          </a:p>
          <a:p>
            <a:endParaRPr lang="en-IN" altLang="en-US">
              <a:latin typeface="Times New Roman" panose="02020603050405020304" pitchFamily="18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EB39F17D-3BAD-88BF-9178-FDAC6806C0F1}"/>
              </a:ext>
            </a:extLst>
          </p:cNvPr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5813" indent="-303213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8088" indent="-241300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2275" indent="-242888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4875" indent="-241300" defTabSz="96678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8627C0F-F013-4E5F-957B-21B83E975A7A}" type="slidenum">
              <a:rPr lang="en-CA" altLang="en-US" sz="1300" b="0">
                <a:latin typeface="Times New Roman" panose="02020603050405020304" pitchFamily="18" charset="0"/>
              </a:rPr>
              <a:pPr algn="r" eaLnBrk="1" hangingPunct="1"/>
              <a:t>31</a:t>
            </a:fld>
            <a:endParaRPr lang="en-CA" altLang="en-US" sz="13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engage.com/chemistry/mcmurry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019C39A7-4158-5B8D-0867-632F8196C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2004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1B0C831C-D2DF-F27B-E496-A45473FDF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295400"/>
            <a:ext cx="2295525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200" b="0" i="1" dirty="0">
                <a:solidFill>
                  <a:srgbClr val="000000"/>
                </a:solidFill>
              </a:rPr>
              <a:t>John E. McMurry</a:t>
            </a:r>
          </a:p>
        </p:txBody>
      </p:sp>
      <p:sp>
        <p:nvSpPr>
          <p:cNvPr id="4" name="Rectangle 22">
            <a:hlinkClick r:id="rId2"/>
            <a:extLst>
              <a:ext uri="{FF2B5EF4-FFF2-40B4-BE49-F238E27FC236}">
                <a16:creationId xmlns:a16="http://schemas.microsoft.com/office/drawing/2014/main" id="{8FE3E128-2D07-C70C-A9C8-BB6F456C6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20963"/>
            <a:ext cx="2800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cs typeface="Arial" panose="020B0604020202020204" pitchFamily="34" charset="0"/>
                <a:hlinkClick r:id="rId2"/>
              </a:rPr>
              <a:t>www.cengage.com/chemistry/mcmurry</a:t>
            </a:r>
            <a:endParaRPr lang="en-US" altLang="en-US" sz="12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Picture 23" descr="BrooksCole_Logo">
            <a:extLst>
              <a:ext uri="{FF2B5EF4-FFF2-40B4-BE49-F238E27FC236}">
                <a16:creationId xmlns:a16="http://schemas.microsoft.com/office/drawing/2014/main" id="{5079490D-C6D9-D083-BD3D-7EB7955909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86538" y="0"/>
            <a:ext cx="2557462" cy="9159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b="0">
              <a:solidFill>
                <a:srgbClr val="00000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E3F27C0-B1C8-4D7C-941E-80CD0FA33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52400"/>
            <a:ext cx="25257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00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04800" y="3352800"/>
            <a:ext cx="8534400" cy="1981200"/>
          </a:xfrm>
        </p:spPr>
        <p:txBody>
          <a:bodyPr lIns="101882" tIns="50941" rIns="101882" bIns="50941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170003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800100" y="5646738"/>
            <a:ext cx="7543800" cy="365125"/>
          </a:xfrm>
        </p:spPr>
        <p:txBody>
          <a:bodyPr lIns="101882" tIns="50941" rIns="101882" bIns="50941"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866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96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5163" y="0"/>
            <a:ext cx="2128837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0"/>
            <a:ext cx="6234113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872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FDE849-8DE2-EB38-D01A-9CBE2E2B7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5C6C9-E38E-4175-8166-0E843BC1F9FD}" type="datetimeFigureOut">
              <a:rPr lang="en-US" altLang="en-US"/>
              <a:pPr>
                <a:defRPr/>
              </a:pPr>
              <a:t>1/29/2026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6C1B20-A451-AF6E-CAFB-7123A7A2E3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C3D385-A61A-8870-0028-C39F0A0D33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C3DAD-F081-44E0-A54B-9002A1B5D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887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CEE2BE-EAF9-D8DE-F76B-25ECEE72FD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D1711-6401-4A41-AB8C-91B1F2162FC0}" type="datetimeFigureOut">
              <a:rPr lang="en-US" altLang="en-US"/>
              <a:pPr>
                <a:defRPr/>
              </a:pPr>
              <a:t>1/29/2026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EF4D8E-FA4D-2583-94B7-E649E2C5F7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EBDABD-C9A5-091D-12F7-ED5CB79C9B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69094-4424-4486-9C42-D7D137853B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67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DE3ACB-1C5C-FF47-AB02-116CD05B4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2190B-E570-4C37-A318-1A7D3FD24585}" type="datetimeFigureOut">
              <a:rPr lang="en-US" altLang="en-US"/>
              <a:pPr>
                <a:defRPr/>
              </a:pPr>
              <a:t>1/29/2026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C583CD-23E1-7058-D8CA-8BBDA45E72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875359-410A-B9D9-8F4D-7264659B1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D43E7-5E71-4310-ACD2-24F3CC744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220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165BE6-3FD2-548B-8C5A-6FF8AD8D8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4F169-D2CF-4F89-9885-A2C655332ADF}" type="datetimeFigureOut">
              <a:rPr lang="en-US" altLang="en-US"/>
              <a:pPr>
                <a:defRPr/>
              </a:pPr>
              <a:t>1/29/2026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072C63-2A39-795F-35B5-76984AE1A0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98168A-907F-3713-DE40-043AC2B82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F0790-0D65-47BC-9F03-DAB4B56442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95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2B369C-C45C-896B-790F-D2C2C1DEA7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F2BB-FC38-4E47-8DD8-6D25EFA1E717}" type="datetimeFigureOut">
              <a:rPr lang="en-US" altLang="en-US"/>
              <a:pPr>
                <a:defRPr/>
              </a:pPr>
              <a:t>1/29/2026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22A0B4-7B1C-7FBD-C616-7259B7344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EA9AFF-DEDA-C0BE-12CE-2061D040D8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84D43-2CBE-4D9B-A5DA-3E39BC11C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079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4629B9E-9595-0000-A064-2A5E6FC30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B192A-0751-4D39-9E45-979E51315D0F}" type="datetimeFigureOut">
              <a:rPr lang="en-US" altLang="en-US"/>
              <a:pPr>
                <a:defRPr/>
              </a:pPr>
              <a:t>1/29/2026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89D339-9986-EA6E-7E1F-9912F5C170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264388-D383-9ADA-EF59-BC032EED7A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74AEB-B550-42BA-9C97-AAB1B6F9F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080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D6F9DD-79F8-9778-0F66-7FDE1FFFF5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3D05F-F0CB-4D91-82CC-D3C1858F6221}" type="datetimeFigureOut">
              <a:rPr lang="en-US" altLang="en-US"/>
              <a:pPr>
                <a:defRPr/>
              </a:pPr>
              <a:t>1/29/2026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A3D942-1FAE-F162-1266-83728A0267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B53ECE-0610-F9D7-87FD-6C7818C6C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3F501-0343-4C80-9401-9037E02C2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125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375E85-2F02-AF66-FDD7-D2DEEB01C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FB51F-124C-4EB5-BCC8-EB443649FD48}" type="datetimeFigureOut">
              <a:rPr lang="en-US" altLang="en-US"/>
              <a:pPr>
                <a:defRPr/>
              </a:pPr>
              <a:t>1/29/2026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2A6D97-F969-8CB6-FD36-8D16B34265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B9D78-1685-9F51-614D-186B4C598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85842-68DD-4320-91D1-B80F01649F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9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300"/>
            <a:ext cx="821055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603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E5870-AF66-83CC-E620-503E5FF8D8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F14B0-0F31-468A-8BFE-39C587A98BA4}" type="datetimeFigureOut">
              <a:rPr lang="en-US" altLang="en-US"/>
              <a:pPr>
                <a:defRPr/>
              </a:pPr>
              <a:t>1/29/2026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28BDB5-6AA7-36DD-DFE7-4B4824E67F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5B6796-BA46-5D17-7358-43346B3C04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E39E8-EC8C-4133-9B16-0F7671133A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065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F744A1-66C0-AB2A-3C03-F4E6694BB5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0B34C-512A-448B-8509-5BD57C2614F7}" type="datetimeFigureOut">
              <a:rPr lang="en-US" altLang="en-US"/>
              <a:pPr>
                <a:defRPr/>
              </a:pPr>
              <a:t>1/29/2026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949AAA-7229-51EE-B8A3-115F86DB88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B896C8-5FC6-FD9F-F22F-023111D15F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C59FD-E3BC-4C48-8A95-F9CE1EF0C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163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AC6E2E-C35F-F8C9-CC3A-2D91B755B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96D61-9994-46F3-A0AB-4EA97EED0162}" type="datetimeFigureOut">
              <a:rPr lang="en-US" altLang="en-US"/>
              <a:pPr>
                <a:defRPr/>
              </a:pPr>
              <a:t>1/29/2026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295729-818F-7B27-D3AC-8A3135CFE3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351331-28CF-1744-B45B-6B6A96FC0B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35B5B-2179-4350-A91C-5737BCB333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78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9C0D80-82D9-E871-3D88-F88327892C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CE567-5AF8-4338-8EE4-B1374947E9B4}" type="datetimeFigureOut">
              <a:rPr lang="en-US" altLang="en-US"/>
              <a:pPr>
                <a:defRPr/>
              </a:pPr>
              <a:t>1/29/2026</a:t>
            </a:fld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385DB63-1193-A3E2-B666-E3E14338E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E7B2265-2D6D-D731-3305-1EF70A911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BAF28-9D97-4E06-A9CD-5EBB887AA8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67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93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987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808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405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11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04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03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B218A08E-15AA-D42B-5889-338313FA4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0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027" name="Rectangle 14">
            <a:extLst>
              <a:ext uri="{FF2B5EF4-FFF2-40B4-BE49-F238E27FC236}">
                <a16:creationId xmlns:a16="http://schemas.microsoft.com/office/drawing/2014/main" id="{012349D3-45B3-6DC8-E658-AC00DB793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8" name="Rectangle 15">
            <a:extLst>
              <a:ext uri="{FF2B5EF4-FFF2-40B4-BE49-F238E27FC236}">
                <a16:creationId xmlns:a16="http://schemas.microsoft.com/office/drawing/2014/main" id="{35B9999C-0E41-15A2-7ECE-79F24560E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99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361AFC-6C37-B5D6-7243-332B3617EBD3}"/>
              </a:ext>
            </a:extLst>
          </p:cNvPr>
          <p:cNvSpPr txBox="1">
            <a:spLocks/>
          </p:cNvSpPr>
          <p:nvPr/>
        </p:nvSpPr>
        <p:spPr>
          <a:xfrm>
            <a:off x="1714500" y="6645275"/>
            <a:ext cx="57150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b="0" dirty="0">
                <a:solidFill>
                  <a:srgbClr val="000000"/>
                </a:solidFill>
              </a:rPr>
              <a:t>© 2016 Cengage Learning. All Rights Reserved.</a:t>
            </a:r>
          </a:p>
        </p:txBody>
      </p:sp>
      <p:pic>
        <p:nvPicPr>
          <p:cNvPr id="1030" name="Picture 1">
            <a:extLst>
              <a:ext uri="{FF2B5EF4-FFF2-40B4-BE49-F238E27FC236}">
                <a16:creationId xmlns:a16="http://schemas.microsoft.com/office/drawing/2014/main" id="{25A5D824-0953-8018-7F33-792DBDD491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t="31113" r="27777" b="18887"/>
          <a:stretch>
            <a:fillRect/>
          </a:stretch>
        </p:blipFill>
        <p:spPr bwMode="auto">
          <a:xfrm>
            <a:off x="7883525" y="0"/>
            <a:ext cx="12604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j-lt"/>
          <a:ea typeface="ＭＳ Ｐゴシック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90000"/>
        <a:buFont typeface="Wingdings" panose="05000000000000000000" pitchFamily="2" charset="2"/>
        <a:buChar char="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5000"/>
        <a:buFont typeface="Wingdings" panose="05000000000000000000" pitchFamily="2" charset="2"/>
        <a:buChar char=""/>
        <a:defRPr sz="26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5000"/>
        <a:buFont typeface="Wingdings" panose="05000000000000000000" pitchFamily="2" charset="2"/>
        <a:buChar char=""/>
        <a:defRPr sz="23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F37A768-7261-31FD-94FD-F921F6699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C131540-CE54-A6C1-97BF-087622206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2516" name="Rectangle 4">
            <a:extLst>
              <a:ext uri="{FF2B5EF4-FFF2-40B4-BE49-F238E27FC236}">
                <a16:creationId xmlns:a16="http://schemas.microsoft.com/office/drawing/2014/main" id="{0F20DEF2-83C1-5AE8-2640-683CBBE5CF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anose="020B0604020202020204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29BFEFA9-E3EB-4BAB-890C-AB3C55E00B11}" type="datetimeFigureOut">
              <a:rPr lang="en-US" altLang="en-US"/>
              <a:pPr>
                <a:defRPr/>
              </a:pPr>
              <a:t>1/29/2026</a:t>
            </a:fld>
            <a:endParaRPr lang="en-US" altLang="en-US"/>
          </a:p>
        </p:txBody>
      </p:sp>
      <p:sp>
        <p:nvSpPr>
          <p:cNvPr id="192517" name="Rectangle 5">
            <a:extLst>
              <a:ext uri="{FF2B5EF4-FFF2-40B4-BE49-F238E27FC236}">
                <a16:creationId xmlns:a16="http://schemas.microsoft.com/office/drawing/2014/main" id="{06099C71-40A5-319D-4E0A-9A17610A5A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2518" name="Rectangle 6">
            <a:extLst>
              <a:ext uri="{FF2B5EF4-FFF2-40B4-BE49-F238E27FC236}">
                <a16:creationId xmlns:a16="http://schemas.microsoft.com/office/drawing/2014/main" id="{3BF78A47-D1C5-AC69-313C-B3A11FD413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6DAF4D4D-BB80-4126-8152-F145B22F6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jpeg"/><Relationship Id="rId7" Type="http://schemas.openxmlformats.org/officeDocument/2006/relationships/hyperlink" Target="https://www.google.com/imgres?imgurl=https%3A%2F%2Fsteemitimages.com%2FDQmdUnJ3RfV8MYiNai1dASW6ksrKiv2XQyzEBtfnfU4mbQv%2Fcoffeebeans.jpg&amp;imgrefurl=https%3A%2F%2Fsteemit.com%2Fcoffee%2F%40adriaan66%2Fgrowing-mushrooms-on-coffee-grounds-for-food-tutorial-1-the-coffee-waste-problem&amp;docid=AQ7rmW886X5t1M&amp;tbnid=WJkmDeGG9OBq8M%3A&amp;vet=10ahUKEwjGrsb0yfDYAhXCKGMKHTHLD2EQMwiXAigDMAM..i&amp;w=5184&amp;h=3456&amp;bih=625&amp;biw=1272&amp;q=Coffee%20beans&amp;ved=0ahUKEwjGrsb0yfDYAhXCKGMKHTHLD2EQMwiXAigDMAM&amp;iact=mrc&amp;uact=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google.com/imgres?imgurl=https%3A%2F%2Fwww.snapsuites.com%2Fwp-content%2Fuploads%2F2017%2F05%2Fcoffee-beans.jpg&amp;imgrefurl=https%3A%2F%2Fwww.snapsuites.com%2Fgoing-green-in-the-workplace%2Fcoffee-beans%2F&amp;docid=OwWXblwg0XIgOM&amp;tbnid=C0TIJa17_buSoM%3A&amp;vet=10ahUKEwjGrsb0yfDYAhXCKGMKHTHLD2EQMwiYAigEMAQ..i&amp;w=660&amp;h=660&amp;bih=625&amp;biw=1272&amp;q=Coffee%20beans&amp;ved=0ahUKEwjGrsb0yfDYAhXCKGMKHTHLD2EQMwiYAigEMAQ&amp;iact=mrc&amp;uact=8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hyperlink" Target="https://study.com/academy/lesson/what-is-benzene-uses-structure-formula.html" TargetMode="External"/><Relationship Id="rId9" Type="http://schemas.openxmlformats.org/officeDocument/2006/relationships/hyperlink" Target="https://www.smh.com.au/lifestyle/beauty/when-did-we-decide-women-should-shave-their-legs-20150525-gh9ao1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hyperlink" Target="https://www.google.com/imgres?imgurl=https%3A%2F%2Fwww.rodalesorganiclife.com%2Fsites%2Frodalesorganiclife.com%2Ffiles%2Fwholegrains_nataliya_nazarova.jpg&amp;imgrefurl=https%3A%2F%2Fwww.rodalesorganiclife.com%2Ffood%2Fthe-11-healthiest-whole-grains-you-should-be-eating&amp;docid=q-xu8nDIhM8wGM&amp;tbnid=x_xwm_kVQskNuM%3A&amp;vet=1&amp;w=3888&amp;h=2197&amp;bih=625&amp;biw=1272&amp;ved=0ahUKEwiEk9bXn_bYAhVT22MKHan-AwkQ__EBCAM&amp;iact=c&amp;ictx=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hyperlink" Target="https://en.wikipedia.org/wiki/Legume" TargetMode="External"/><Relationship Id="rId4" Type="http://schemas.openxmlformats.org/officeDocument/2006/relationships/hyperlink" Target="https://www.google.com/imgres?imgurl=https://upload.wikimedia.org/wikipedia/commons/e/e7/Various_legumes.jpg&amp;imgrefurl=https://en.wikipedia.org/wiki/Legume&amp;h=957&amp;w=640&amp;tbnid=Vhfhe-PwW2MO_M:&amp;tbnh=160&amp;tbnw=106&amp;usg=__lJJ0dE4MtMq8lA8mVt4JBM3bvnU%3D&amp;vet=1&amp;docid=zxaeR_XSiPsteM&amp;itg=1&amp;sa=X&amp;ved=0ahUKEwj5jeq2n_bYAhUE4WMKHaf8BTYQ_B0ImwEwD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lstrawberry.com/" TargetMode="External"/><Relationship Id="rId13" Type="http://schemas.openxmlformats.org/officeDocument/2006/relationships/hyperlink" Target="http://www.merckmanuals.com/home/blood-disorders/blood-clotting-process/how-blood-clots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12" Type="http://schemas.openxmlformats.org/officeDocument/2006/relationships/image" Target="../media/image29.jpeg"/><Relationship Id="rId2" Type="http://schemas.openxmlformats.org/officeDocument/2006/relationships/hyperlink" Target="http://foodallergycanada.ca/about-allergies/food-allergens/eggs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producemarketguide.com/produce/broccoli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5.jpeg"/><Relationship Id="rId10" Type="http://schemas.openxmlformats.org/officeDocument/2006/relationships/hyperlink" Target="https://www.webmd.com/vitamins-and-supplements/supplement-guide-vitamin-k#2-3" TargetMode="External"/><Relationship Id="rId4" Type="http://schemas.openxmlformats.org/officeDocument/2006/relationships/hyperlink" Target="http://www.pravdareport.com/business/companies/15-08-2017/138415-russian_cheese-0/" TargetMode="External"/><Relationship Id="rId9" Type="http://schemas.openxmlformats.org/officeDocument/2006/relationships/image" Target="../media/image27.png"/><Relationship Id="rId1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ene_substitution_pattern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3.jpeg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s://www.datehookup.com/thread-327075.htm" TargetMode="Externa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hyperlink" Target="https://news.ucsc.edu/2007/04/1171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>
            <a:extLst>
              <a:ext uri="{FF2B5EF4-FFF2-40B4-BE49-F238E27FC236}">
                <a16:creationId xmlns:a16="http://schemas.microsoft.com/office/drawing/2014/main" id="{55250720-EFBC-0A94-7DE2-CD682B6E793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" y="4648200"/>
            <a:ext cx="7886700" cy="2209800"/>
          </a:xfrm>
        </p:spPr>
        <p:txBody>
          <a:bodyPr lIns="101882" tIns="50941" rIns="101882" bIns="50941"/>
          <a:lstStyle/>
          <a:p>
            <a:pPr eaLnBrk="1" hangingPunct="1"/>
            <a:r>
              <a:rPr lang="en-US" altLang="en-US" sz="3800">
                <a:solidFill>
                  <a:schemeClr val="tx1"/>
                </a:solidFill>
              </a:rPr>
              <a:t>Chapter 16</a:t>
            </a:r>
            <a:br>
              <a:rPr lang="en-US" altLang="en-US" sz="3800">
                <a:solidFill>
                  <a:schemeClr val="tx1"/>
                </a:solidFill>
              </a:rPr>
            </a:br>
            <a:r>
              <a:rPr lang="en-US" altLang="en-US" sz="3800">
                <a:solidFill>
                  <a:schemeClr val="tx1"/>
                </a:solidFill>
              </a:rPr>
              <a:t>Chemistry of Benzene:</a:t>
            </a:r>
            <a:br>
              <a:rPr lang="en-US" altLang="en-US" sz="3800">
                <a:solidFill>
                  <a:schemeClr val="tx1"/>
                </a:solidFill>
              </a:rPr>
            </a:br>
            <a:r>
              <a:rPr lang="en-US" altLang="en-US" sz="3800">
                <a:solidFill>
                  <a:schemeClr val="tx1"/>
                </a:solidFill>
              </a:rPr>
              <a:t> Electrophilic </a:t>
            </a:r>
            <a:r>
              <a:rPr lang="en-US" altLang="en-US" sz="3800" b="1" i="1">
                <a:solidFill>
                  <a:schemeClr val="tx1"/>
                </a:solidFill>
              </a:rPr>
              <a:t>Aromatic </a:t>
            </a:r>
            <a:r>
              <a:rPr lang="en-US" altLang="en-US" sz="3800">
                <a:solidFill>
                  <a:schemeClr val="tx1"/>
                </a:solidFill>
              </a:rPr>
              <a:t>Substitution</a:t>
            </a:r>
            <a:r>
              <a:rPr lang="en-CA" altLang="en-US" sz="38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147" name="Picture 2" descr="80485_CO_16.jpg">
            <a:extLst>
              <a:ext uri="{FF2B5EF4-FFF2-40B4-BE49-F238E27FC236}">
                <a16:creationId xmlns:a16="http://schemas.microsoft.com/office/drawing/2014/main" id="{684CBD43-65C2-6B6D-ED58-A94F4D643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9" b="6261"/>
          <a:stretch>
            <a:fillRect/>
          </a:stretch>
        </p:blipFill>
        <p:spPr bwMode="auto">
          <a:xfrm>
            <a:off x="152400" y="180975"/>
            <a:ext cx="44958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Image result for Benzene structure">
            <a:hlinkClick r:id="rId4"/>
            <a:extLst>
              <a:ext uri="{FF2B5EF4-FFF2-40B4-BE49-F238E27FC236}">
                <a16:creationId xmlns:a16="http://schemas.microsoft.com/office/drawing/2014/main" id="{361FCE65-1FF6-01D1-9730-0D7A47853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810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7">
            <a:extLst>
              <a:ext uri="{FF2B5EF4-FFF2-40B4-BE49-F238E27FC236}">
                <a16:creationId xmlns:a16="http://schemas.microsoft.com/office/drawing/2014/main" id="{459B706E-878B-F0D4-2B8E-091891744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916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Benzene</a:t>
            </a:r>
            <a:r>
              <a:rPr lang="en-US" altLang="en-US" sz="1800" b="0"/>
              <a:t> was once used in shaving cream and as a solvent to decaffeinate coffee beans</a:t>
            </a:r>
          </a:p>
        </p:txBody>
      </p:sp>
      <p:sp>
        <p:nvSpPr>
          <p:cNvPr id="6150" name="Text Box 8">
            <a:extLst>
              <a:ext uri="{FF2B5EF4-FFF2-40B4-BE49-F238E27FC236}">
                <a16:creationId xmlns:a16="http://schemas.microsoft.com/office/drawing/2014/main" id="{FC03F59C-CB40-4A51-5D28-F156DED6B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3519488"/>
            <a:ext cx="3925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~ How far we’ve come in the world </a:t>
            </a:r>
            <a:r>
              <a:rPr lang="en-US" altLang="en-US" sz="1800" b="0">
                <a:sym typeface="Wingdings" panose="05000000000000000000" pitchFamily="2" charset="2"/>
              </a:rPr>
              <a:t></a:t>
            </a:r>
            <a:endParaRPr lang="en-US" altLang="en-US" sz="1800" b="0"/>
          </a:p>
        </p:txBody>
      </p:sp>
      <p:sp>
        <p:nvSpPr>
          <p:cNvPr id="6151" name="AutoShape 11" descr="Image result for Coffee beans">
            <a:hlinkClick r:id="rId6"/>
            <a:extLst>
              <a:ext uri="{FF2B5EF4-FFF2-40B4-BE49-F238E27FC236}">
                <a16:creationId xmlns:a16="http://schemas.microsoft.com/office/drawing/2014/main" id="{2C7771F4-D618-EB1A-34BF-5FCD1943E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1813" y="3254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6152" name="AutoShape 10" descr="Image result for Coffee beans">
            <a:hlinkClick r:id="rId7"/>
            <a:extLst>
              <a:ext uri="{FF2B5EF4-FFF2-40B4-BE49-F238E27FC236}">
                <a16:creationId xmlns:a16="http://schemas.microsoft.com/office/drawing/2014/main" id="{FAEBA1A6-0C21-280F-BB08-ADCBCA81A7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7388" y="3300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pic>
        <p:nvPicPr>
          <p:cNvPr id="6153" name="Picture 13" descr="Image result for Coffee beans">
            <a:extLst>
              <a:ext uri="{FF2B5EF4-FFF2-40B4-BE49-F238E27FC236}">
                <a16:creationId xmlns:a16="http://schemas.microsoft.com/office/drawing/2014/main" id="{ECC19834-699B-9801-9849-4001093E5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95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AutoShape 10" descr="Image result for Victorian woman shaving her leg">
            <a:hlinkClick r:id="rId9"/>
            <a:extLst>
              <a:ext uri="{FF2B5EF4-FFF2-40B4-BE49-F238E27FC236}">
                <a16:creationId xmlns:a16="http://schemas.microsoft.com/office/drawing/2014/main" id="{9179C415-A9C0-8803-7ADA-B9545A5A36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1752600"/>
            <a:ext cx="59817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5" name="AutoShape 11" descr="Image result for Victorian woman shaving her leg">
            <a:extLst>
              <a:ext uri="{FF2B5EF4-FFF2-40B4-BE49-F238E27FC236}">
                <a16:creationId xmlns:a16="http://schemas.microsoft.com/office/drawing/2014/main" id="{E43C57FF-E902-15DB-7AAC-4ACB87E044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1752600"/>
            <a:ext cx="59817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156" name="Picture 12">
            <a:extLst>
              <a:ext uri="{FF2B5EF4-FFF2-40B4-BE49-F238E27FC236}">
                <a16:creationId xmlns:a16="http://schemas.microsoft.com/office/drawing/2014/main" id="{3E280EAA-17AC-2F58-A7D2-C5A56B551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37778" r="58333" b="17778"/>
          <a:stretch>
            <a:fillRect/>
          </a:stretch>
        </p:blipFill>
        <p:spPr bwMode="auto">
          <a:xfrm>
            <a:off x="4800600" y="187325"/>
            <a:ext cx="27432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>
            <a:extLst>
              <a:ext uri="{FF2B5EF4-FFF2-40B4-BE49-F238E27FC236}">
                <a16:creationId xmlns:a16="http://schemas.microsoft.com/office/drawing/2014/main" id="{A5D3952F-683F-27F4-4B0E-74850D189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6875"/>
            <a:ext cx="9045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 i="1"/>
              <a:t>Aromatic</a:t>
            </a:r>
            <a:r>
              <a:rPr lang="en-US" altLang="en-US" sz="2400" b="0"/>
              <a:t> </a:t>
            </a:r>
            <a:r>
              <a:rPr lang="en-US" altLang="en-US" sz="2400" i="1">
                <a:solidFill>
                  <a:srgbClr val="FF0066"/>
                </a:solidFill>
              </a:rPr>
              <a:t>acyl</a:t>
            </a:r>
            <a:r>
              <a:rPr lang="en-US" altLang="en-US" sz="2400" b="0"/>
              <a:t>ations occur in numerous </a:t>
            </a:r>
            <a:r>
              <a:rPr lang="en-US" altLang="en-US" sz="2400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BIOLOGICAL</a:t>
            </a:r>
            <a:r>
              <a:rPr lang="en-US" altLang="en-US" sz="2400" i="1">
                <a:solidFill>
                  <a:srgbClr val="006600"/>
                </a:solidFill>
              </a:rPr>
              <a:t> </a:t>
            </a:r>
            <a:r>
              <a:rPr lang="en-US" altLang="en-US" sz="2400" b="0" i="1">
                <a:solidFill>
                  <a:srgbClr val="006600"/>
                </a:solidFill>
              </a:rPr>
              <a:t>pathways</a:t>
            </a:r>
            <a:r>
              <a:rPr lang="en-US" altLang="en-US" sz="2400" b="0" i="1">
                <a:solidFill>
                  <a:srgbClr val="663300"/>
                </a:solidFill>
              </a:rPr>
              <a:t> </a:t>
            </a:r>
          </a:p>
          <a:p>
            <a:pPr>
              <a:defRPr/>
            </a:pPr>
            <a:r>
              <a:rPr lang="en-US" altLang="en-US" sz="2400" b="0"/>
              <a:t>(however no </a:t>
            </a:r>
            <a:r>
              <a:rPr lang="en-US" altLang="en-US" sz="2400" b="0">
                <a:solidFill>
                  <a:srgbClr val="FF0066"/>
                </a:solidFill>
              </a:rPr>
              <a:t>AlCl</a:t>
            </a:r>
            <a:r>
              <a:rPr lang="en-US" altLang="en-US" sz="2400" b="0" baseline="-25000">
                <a:solidFill>
                  <a:srgbClr val="FF0066"/>
                </a:solidFill>
              </a:rPr>
              <a:t>3</a:t>
            </a:r>
            <a:r>
              <a:rPr lang="en-US" altLang="en-US" sz="2400" b="0" baseline="-25000"/>
              <a:t> </a:t>
            </a:r>
            <a:r>
              <a:rPr lang="en-US" altLang="en-US" sz="2400" b="0"/>
              <a:t>is</a:t>
            </a:r>
            <a:r>
              <a:rPr lang="en-US" altLang="en-US" sz="2400" b="0" baseline="-25000"/>
              <a:t> </a:t>
            </a:r>
            <a:r>
              <a:rPr lang="en-US" altLang="en-US" sz="2400" b="0"/>
              <a:t>availb.</a:t>
            </a:r>
            <a:r>
              <a:rPr lang="en-US" altLang="en-US" sz="2400" b="0" baseline="-25000"/>
              <a:t> </a:t>
            </a:r>
            <a:r>
              <a:rPr lang="en-US" altLang="en-US" sz="2400" b="0"/>
              <a:t>to be an electrophile </a:t>
            </a:r>
            <a:r>
              <a:rPr lang="en-US" altLang="en-US" sz="2400" b="0">
                <a:sym typeface="Wingdings" panose="05000000000000000000" pitchFamily="2" charset="2"/>
              </a:rPr>
              <a:t> like below</a:t>
            </a:r>
            <a:r>
              <a:rPr lang="en-US" altLang="en-US" sz="2400" b="0"/>
              <a:t>)</a:t>
            </a:r>
            <a:r>
              <a:rPr lang="en-US" altLang="en-US" sz="2400" i="1"/>
              <a:t>  </a:t>
            </a:r>
          </a:p>
        </p:txBody>
      </p:sp>
      <p:sp>
        <p:nvSpPr>
          <p:cNvPr id="73731" name="Text Box 7">
            <a:extLst>
              <a:ext uri="{FF2B5EF4-FFF2-40B4-BE49-F238E27FC236}">
                <a16:creationId xmlns:a16="http://schemas.microsoft.com/office/drawing/2014/main" id="{18727110-61AC-A41A-DD29-CFE0DBE33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909888"/>
            <a:ext cx="9020175" cy="6715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0"/>
              <a:t>Instead in </a:t>
            </a:r>
            <a:r>
              <a:rPr lang="en-US" altLang="en-US" sz="18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Nature</a:t>
            </a:r>
            <a:r>
              <a:rPr lang="en-US" altLang="en-US" sz="1800" b="0"/>
              <a:t> the </a:t>
            </a:r>
            <a:r>
              <a:rPr lang="en-US" altLang="en-US" sz="1800" i="1">
                <a:solidFill>
                  <a:srgbClr val="FF6600"/>
                </a:solidFill>
              </a:rPr>
              <a:t>carbocation</a:t>
            </a:r>
            <a:r>
              <a:rPr lang="en-US" altLang="en-US" sz="1800" b="0">
                <a:solidFill>
                  <a:srgbClr val="FF6600"/>
                </a:solidFill>
              </a:rPr>
              <a:t> </a:t>
            </a:r>
            <a:r>
              <a:rPr lang="en-US" altLang="en-US" sz="1800" i="1">
                <a:solidFill>
                  <a:srgbClr val="FF6600"/>
                </a:solidFill>
              </a:rPr>
              <a:t>electrophile</a:t>
            </a:r>
            <a:r>
              <a:rPr lang="en-US" altLang="en-US" sz="1800" b="0"/>
              <a:t> is typically formed by</a:t>
            </a:r>
            <a:r>
              <a:rPr lang="en-US" altLang="en-US" sz="1800" i="1">
                <a:solidFill>
                  <a:srgbClr val="0000FF"/>
                </a:solidFill>
              </a:rPr>
              <a:t> dissociation </a:t>
            </a:r>
            <a:r>
              <a:rPr lang="en-US" altLang="en-US" sz="1800" b="0"/>
              <a:t>of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0"/>
              <a:t>an </a:t>
            </a:r>
            <a:r>
              <a:rPr lang="en-US" altLang="en-US" sz="1800" b="0">
                <a:solidFill>
                  <a:srgbClr val="00CC66"/>
                </a:solidFill>
              </a:rPr>
              <a:t>Organo-di-</a:t>
            </a:r>
            <a:r>
              <a:rPr lang="en-US" altLang="en-US" sz="1800">
                <a:solidFill>
                  <a:srgbClr val="00CC66"/>
                </a:solidFill>
              </a:rPr>
              <a:t>phosphate</a:t>
            </a:r>
            <a:r>
              <a:rPr lang="en-US" altLang="en-US" sz="1800" b="0"/>
              <a:t> assisted by complexation to a divalent metal cation e.g. </a:t>
            </a:r>
            <a:r>
              <a:rPr lang="en-US" altLang="en-US" sz="2000">
                <a:solidFill>
                  <a:srgbClr val="FF0066"/>
                </a:solidFill>
              </a:rPr>
              <a:t>Mg</a:t>
            </a:r>
            <a:r>
              <a:rPr lang="en-US" altLang="en-US" sz="2000" baseline="30000">
                <a:solidFill>
                  <a:srgbClr val="FF0066"/>
                </a:solidFill>
              </a:rPr>
              <a:t>2+</a:t>
            </a:r>
            <a:endParaRPr lang="en-US" altLang="en-US" sz="2000">
              <a:solidFill>
                <a:srgbClr val="FF0066"/>
              </a:solidFill>
            </a:endParaRP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6074AD47-4482-5EA0-6360-E70CFB867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77"/>
          <a:stretch>
            <a:fillRect/>
          </a:stretch>
        </p:blipFill>
        <p:spPr bwMode="auto">
          <a:xfrm>
            <a:off x="304800" y="4267200"/>
            <a:ext cx="68707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9">
            <a:extLst>
              <a:ext uri="{FF2B5EF4-FFF2-40B4-BE49-F238E27FC236}">
                <a16:creationId xmlns:a16="http://schemas.microsoft.com/office/drawing/2014/main" id="{7CF0DA8E-E97A-3ECD-EFDD-33F8C27EA7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4958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2" name="Picture 3">
            <a:extLst>
              <a:ext uri="{FF2B5EF4-FFF2-40B4-BE49-F238E27FC236}">
                <a16:creationId xmlns:a16="http://schemas.microsoft.com/office/drawing/2014/main" id="{B7C4F3BD-F1AA-CF24-2AC9-2F7523B0B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3" r="24585" b="66150"/>
          <a:stretch>
            <a:fillRect/>
          </a:stretch>
        </p:blipFill>
        <p:spPr bwMode="auto">
          <a:xfrm>
            <a:off x="381000" y="1447800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 descr="16_09">
            <a:extLst>
              <a:ext uri="{FF2B5EF4-FFF2-40B4-BE49-F238E27FC236}">
                <a16:creationId xmlns:a16="http://schemas.microsoft.com/office/drawing/2014/main" id="{FA4C2648-B51B-53E1-3FAA-B187C2007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0" t="22017" r="32001" b="64539"/>
          <a:stretch>
            <a:fillRect/>
          </a:stretch>
        </p:blipFill>
        <p:spPr bwMode="auto">
          <a:xfrm>
            <a:off x="4876800" y="1457325"/>
            <a:ext cx="1219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16">
            <a:extLst>
              <a:ext uri="{FF2B5EF4-FFF2-40B4-BE49-F238E27FC236}">
                <a16:creationId xmlns:a16="http://schemas.microsoft.com/office/drawing/2014/main" id="{316C1857-B7FC-8EA3-9944-3D7AE56F5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3671888"/>
            <a:ext cx="735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(just like the dissociation of an alkyl chloride is assisted by </a:t>
            </a:r>
            <a:r>
              <a:rPr lang="en-US" altLang="en-US" sz="1800" b="0">
                <a:solidFill>
                  <a:srgbClr val="FF0066"/>
                </a:solidFill>
              </a:rPr>
              <a:t>AlCl</a:t>
            </a:r>
            <a:r>
              <a:rPr lang="en-US" altLang="en-US" sz="1800" b="0" baseline="-25000">
                <a:solidFill>
                  <a:srgbClr val="FF0066"/>
                </a:solidFill>
              </a:rPr>
              <a:t>3 </a:t>
            </a:r>
            <a:r>
              <a:rPr lang="en-US" altLang="en-US" sz="1800" b="0">
                <a:solidFill>
                  <a:schemeClr val="tx2"/>
                </a:solidFill>
              </a:rPr>
              <a:t>above</a:t>
            </a:r>
            <a:r>
              <a:rPr lang="en-US" altLang="en-US" sz="1800" b="0"/>
              <a:t>)</a:t>
            </a:r>
          </a:p>
        </p:txBody>
      </p:sp>
      <p:sp>
        <p:nvSpPr>
          <p:cNvPr id="19465" name="Text Box 17">
            <a:extLst>
              <a:ext uri="{FF2B5EF4-FFF2-40B4-BE49-F238E27FC236}">
                <a16:creationId xmlns:a16="http://schemas.microsoft.com/office/drawing/2014/main" id="{E590ABD7-3024-4EF6-DC6E-B1311F802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1858963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6600"/>
                </a:solidFill>
              </a:rPr>
              <a:t>carbocation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6600"/>
                </a:solidFill>
              </a:rPr>
              <a:t>electrophile</a:t>
            </a:r>
          </a:p>
        </p:txBody>
      </p:sp>
      <p:sp>
        <p:nvSpPr>
          <p:cNvPr id="19466" name="Text Box 18">
            <a:extLst>
              <a:ext uri="{FF2B5EF4-FFF2-40B4-BE49-F238E27FC236}">
                <a16:creationId xmlns:a16="http://schemas.microsoft.com/office/drawing/2014/main" id="{CA766519-06A4-6BB5-FC4A-6EECDACD5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905000"/>
            <a:ext cx="1033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66CC"/>
                </a:solidFill>
              </a:rPr>
              <a:t>nucleophile</a:t>
            </a:r>
          </a:p>
        </p:txBody>
      </p:sp>
      <p:sp>
        <p:nvSpPr>
          <p:cNvPr id="19467" name="Text Box 19">
            <a:extLst>
              <a:ext uri="{FF2B5EF4-FFF2-40B4-BE49-F238E27FC236}">
                <a16:creationId xmlns:a16="http://schemas.microsoft.com/office/drawing/2014/main" id="{B3C0BF14-E6F8-0130-F8B0-8735B1B09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029200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6600"/>
                </a:solidFill>
              </a:rPr>
              <a:t>carbocation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6600"/>
                </a:solidFill>
              </a:rPr>
              <a:t>electrophile</a:t>
            </a:r>
          </a:p>
        </p:txBody>
      </p:sp>
      <p:sp>
        <p:nvSpPr>
          <p:cNvPr id="19468" name="Text Box 20">
            <a:extLst>
              <a:ext uri="{FF2B5EF4-FFF2-40B4-BE49-F238E27FC236}">
                <a16:creationId xmlns:a16="http://schemas.microsoft.com/office/drawing/2014/main" id="{10F7EAAD-9702-E0BD-A3F2-633B187B0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45175"/>
            <a:ext cx="1033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66CC"/>
                </a:solidFill>
              </a:rPr>
              <a:t>nucleophile</a:t>
            </a:r>
          </a:p>
        </p:txBody>
      </p:sp>
      <p:sp>
        <p:nvSpPr>
          <p:cNvPr id="19469" name="AutoShape 22" descr="Image result for Legume mg">
            <a:hlinkClick r:id="rId4"/>
            <a:extLst>
              <a:ext uri="{FF2B5EF4-FFF2-40B4-BE49-F238E27FC236}">
                <a16:creationId xmlns:a16="http://schemas.microsoft.com/office/drawing/2014/main" id="{D5F7148D-294A-9CDD-C7AA-6E01763DF9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7175" y="2667000"/>
            <a:ext cx="1009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pic>
        <p:nvPicPr>
          <p:cNvPr id="19470" name="Picture 24" descr="Image result">
            <a:hlinkClick r:id="rId5"/>
            <a:extLst>
              <a:ext uri="{FF2B5EF4-FFF2-40B4-BE49-F238E27FC236}">
                <a16:creationId xmlns:a16="http://schemas.microsoft.com/office/drawing/2014/main" id="{D55102AC-401A-EBE4-2D32-DE834DCB8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4876800"/>
            <a:ext cx="10255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41" descr="Related image">
            <a:hlinkClick r:id="rId7"/>
            <a:extLst>
              <a:ext uri="{FF2B5EF4-FFF2-40B4-BE49-F238E27FC236}">
                <a16:creationId xmlns:a16="http://schemas.microsoft.com/office/drawing/2014/main" id="{FD281877-8086-5B00-84EC-A114B48F8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4249738"/>
            <a:ext cx="9906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Text Box 42">
            <a:extLst>
              <a:ext uri="{FF2B5EF4-FFF2-40B4-BE49-F238E27FC236}">
                <a16:creationId xmlns:a16="http://schemas.microsoft.com/office/drawing/2014/main" id="{DA839472-3A7C-71C5-D947-F69B704B8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24613"/>
            <a:ext cx="1665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/>
              <a:t>Sources of </a:t>
            </a:r>
            <a:r>
              <a:rPr lang="en-US" altLang="en-US" sz="1600">
                <a:solidFill>
                  <a:srgbClr val="FF0066"/>
                </a:solidFill>
              </a:rPr>
              <a:t>Mg</a:t>
            </a:r>
            <a:r>
              <a:rPr lang="en-US" altLang="en-US" sz="1600" baseline="30000">
                <a:solidFill>
                  <a:srgbClr val="FF0066"/>
                </a:solidFill>
              </a:rPr>
              <a:t>2+</a:t>
            </a:r>
          </a:p>
        </p:txBody>
      </p:sp>
      <p:sp>
        <p:nvSpPr>
          <p:cNvPr id="19473" name="Rectangle 5">
            <a:extLst>
              <a:ext uri="{FF2B5EF4-FFF2-40B4-BE49-F238E27FC236}">
                <a16:creationId xmlns:a16="http://schemas.microsoft.com/office/drawing/2014/main" id="{AE465D95-8A6E-5EE8-4B0A-E74F71D35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963" y="44450"/>
            <a:ext cx="1366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600">
                <a:solidFill>
                  <a:srgbClr val="0000FF"/>
                </a:solidFill>
              </a:rPr>
              <a:t>Ba</a:t>
            </a:r>
            <a:r>
              <a:rPr lang="en-US" altLang="en-US" sz="1600">
                <a:solidFill>
                  <a:srgbClr val="0000FF"/>
                </a:solidFill>
              </a:rPr>
              <a:t>ckground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>
            <a:extLst>
              <a:ext uri="{FF2B5EF4-FFF2-40B4-BE49-F238E27FC236}">
                <a16:creationId xmlns:a16="http://schemas.microsoft.com/office/drawing/2014/main" id="{8CE85B77-C5B4-DB66-C6C4-FB97241EF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486400"/>
            <a:ext cx="90947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NOTES</a:t>
            </a:r>
            <a:r>
              <a:rPr lang="en-US" altLang="en-US" sz="1600" b="0"/>
              <a:t>: </a:t>
            </a:r>
            <a:r>
              <a:rPr lang="en-US" altLang="en-US" sz="1600" b="0">
                <a:solidFill>
                  <a:srgbClr val="FF0000"/>
                </a:solidFill>
              </a:rPr>
              <a:t>Vitamin K</a:t>
            </a:r>
            <a:r>
              <a:rPr lang="en-US" altLang="en-US" sz="1600" b="0"/>
              <a:t> is an essential precursor for proteins involved in </a:t>
            </a:r>
            <a:r>
              <a:rPr lang="en-US" altLang="en-US" sz="1600" i="1">
                <a:solidFill>
                  <a:srgbClr val="FF0000"/>
                </a:solidFill>
              </a:rPr>
              <a:t>blood clotting</a:t>
            </a:r>
            <a:r>
              <a:rPr lang="en-US" altLang="en-US" sz="1600" b="0"/>
              <a:t> and controlling binding of </a:t>
            </a:r>
            <a:r>
              <a:rPr lang="en-US" altLang="en-US" sz="1600"/>
              <a:t>Ca</a:t>
            </a:r>
            <a:r>
              <a:rPr lang="en-US" altLang="en-US" sz="1600" baseline="30000"/>
              <a:t>2+</a:t>
            </a:r>
            <a:r>
              <a:rPr lang="en-US" altLang="en-US" sz="1600" b="0"/>
              <a:t> in bones and other tissues (related to </a:t>
            </a:r>
            <a:r>
              <a:rPr lang="en-US" altLang="en-US" sz="1600" b="0" i="1"/>
              <a:t>osteoporsis</a:t>
            </a:r>
            <a:r>
              <a:rPr lang="en-US" altLang="en-US" sz="1600" b="0"/>
              <a:t>). Our body can’t produce ample amt.  (some microbes in our gut can ~ antibiotics can destroy </a:t>
            </a:r>
            <a:r>
              <a:rPr lang="en-US" altLang="en-US" sz="1600" b="0">
                <a:sym typeface="Wingdings" panose="05000000000000000000" pitchFamily="2" charset="2"/>
              </a:rPr>
              <a:t></a:t>
            </a:r>
            <a:r>
              <a:rPr lang="en-US" altLang="en-US" sz="1600" b="0"/>
              <a:t>). Crohns disease, celiac patients and small children are at risk for </a:t>
            </a:r>
            <a:r>
              <a:rPr lang="en-US" altLang="en-US" sz="1600" b="0">
                <a:solidFill>
                  <a:srgbClr val="FF0000"/>
                </a:solidFill>
              </a:rPr>
              <a:t>Vit K.</a:t>
            </a:r>
            <a:r>
              <a:rPr lang="en-US" altLang="en-US" sz="1600" b="0"/>
              <a:t> deficiency. Babies often get an injection ~ beneficial for early development.</a:t>
            </a:r>
          </a:p>
        </p:txBody>
      </p:sp>
      <p:pic>
        <p:nvPicPr>
          <p:cNvPr id="20483" name="Picture 6" descr="Image result for egg">
            <a:hlinkClick r:id="rId2"/>
            <a:extLst>
              <a:ext uri="{FF2B5EF4-FFF2-40B4-BE49-F238E27FC236}">
                <a16:creationId xmlns:a16="http://schemas.microsoft.com/office/drawing/2014/main" id="{AE5B15D1-7276-9382-D352-9E5B7F47F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r="34764"/>
          <a:stretch>
            <a:fillRect/>
          </a:stretch>
        </p:blipFill>
        <p:spPr bwMode="auto">
          <a:xfrm>
            <a:off x="8153400" y="3876675"/>
            <a:ext cx="6223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 descr="Image result for cheese">
            <a:hlinkClick r:id="rId4"/>
            <a:extLst>
              <a:ext uri="{FF2B5EF4-FFF2-40B4-BE49-F238E27FC236}">
                <a16:creationId xmlns:a16="http://schemas.microsoft.com/office/drawing/2014/main" id="{1E99C257-03DF-B34B-3FBD-3DC8455D9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540250"/>
            <a:ext cx="12192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Image result for broccoli">
            <a:hlinkClick r:id="rId6"/>
            <a:extLst>
              <a:ext uri="{FF2B5EF4-FFF2-40B4-BE49-F238E27FC236}">
                <a16:creationId xmlns:a16="http://schemas.microsoft.com/office/drawing/2014/main" id="{1C1BE5DE-90D8-B031-26A1-9B53767EF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95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2" descr="Image result for strawberries">
            <a:hlinkClick r:id="rId8"/>
            <a:extLst>
              <a:ext uri="{FF2B5EF4-FFF2-40B4-BE49-F238E27FC236}">
                <a16:creationId xmlns:a16="http://schemas.microsoft.com/office/drawing/2014/main" id="{DD275250-57CB-8F93-BCA7-D7E48F29F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38600"/>
            <a:ext cx="9144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13">
            <a:extLst>
              <a:ext uri="{FF2B5EF4-FFF2-40B4-BE49-F238E27FC236}">
                <a16:creationId xmlns:a16="http://schemas.microsoft.com/office/drawing/2014/main" id="{1F8B1909-0677-BBF8-8254-9CB4D7CFF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287963"/>
            <a:ext cx="12398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Dietary sources</a:t>
            </a:r>
          </a:p>
        </p:txBody>
      </p:sp>
      <p:sp>
        <p:nvSpPr>
          <p:cNvPr id="20488" name="Rectangle 17">
            <a:extLst>
              <a:ext uri="{FF2B5EF4-FFF2-40B4-BE49-F238E27FC236}">
                <a16:creationId xmlns:a16="http://schemas.microsoft.com/office/drawing/2014/main" id="{48C9AF23-FC45-21F5-63FA-BC4D3F11C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725" y="6507163"/>
            <a:ext cx="5857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hlinkClick r:id="rId10"/>
              </a:rPr>
              <a:t>https://www.webmd.com/vitamins-and-supplements/supplement-guide-vitamin-k#2-3</a:t>
            </a:r>
            <a:endParaRPr lang="en-US" altLang="en-US" sz="1200" b="0"/>
          </a:p>
        </p:txBody>
      </p:sp>
      <p:pic>
        <p:nvPicPr>
          <p:cNvPr id="20489" name="Content Placeholder 3">
            <a:extLst>
              <a:ext uri="{FF2B5EF4-FFF2-40B4-BE49-F238E27FC236}">
                <a16:creationId xmlns:a16="http://schemas.microsoft.com/office/drawing/2014/main" id="{6E74F955-24A0-49AC-5CA1-080791712C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61722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9" descr="https://upload.wikimedia.org/wikipedia/commons/8/8e/Vitamin_K_structures.jpg">
            <a:extLst>
              <a:ext uri="{FF2B5EF4-FFF2-40B4-BE49-F238E27FC236}">
                <a16:creationId xmlns:a16="http://schemas.microsoft.com/office/drawing/2014/main" id="{FB2014D4-1866-82E4-A535-26CE66DA3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t="67114"/>
          <a:stretch>
            <a:fillRect/>
          </a:stretch>
        </p:blipFill>
        <p:spPr bwMode="auto">
          <a:xfrm>
            <a:off x="4953000" y="3043238"/>
            <a:ext cx="3733800" cy="8429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563" name="Rectangle 20">
            <a:extLst>
              <a:ext uri="{FF2B5EF4-FFF2-40B4-BE49-F238E27FC236}">
                <a16:creationId xmlns:a16="http://schemas.microsoft.com/office/drawing/2014/main" id="{5B37D6CA-A934-1F43-54F6-ACD9E8137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90488"/>
            <a:ext cx="264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BIOLOGICAL </a:t>
            </a:r>
            <a:r>
              <a:rPr lang="en-US" altLang="en-US" b="0" i="1">
                <a:solidFill>
                  <a:srgbClr val="006600"/>
                </a:solidFill>
                <a:ea typeface="MS PGothic" panose="020B0600070205080204" pitchFamily="34" charset="-128"/>
              </a:rPr>
              <a:t>pathways</a:t>
            </a:r>
          </a:p>
        </p:txBody>
      </p:sp>
      <p:sp>
        <p:nvSpPr>
          <p:cNvPr id="74764" name="Rectangle 21">
            <a:extLst>
              <a:ext uri="{FF2B5EF4-FFF2-40B4-BE49-F238E27FC236}">
                <a16:creationId xmlns:a16="http://schemas.microsoft.com/office/drawing/2014/main" id="{42669C07-09A8-33FC-C495-B737C6B55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90488"/>
            <a:ext cx="405130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0">
                <a:solidFill>
                  <a:schemeClr val="tx2"/>
                </a:solidFill>
              </a:rPr>
              <a:t>~</a:t>
            </a:r>
            <a:r>
              <a:rPr lang="en-IN" altLang="en-US" sz="1800" b="0">
                <a:solidFill>
                  <a:schemeClr val="tx2"/>
                </a:solidFill>
              </a:rPr>
              <a:t> Friedel-Crafts </a:t>
            </a:r>
            <a:r>
              <a:rPr lang="en-IN" altLang="en-US" sz="1800">
                <a:solidFill>
                  <a:schemeClr val="tx2"/>
                </a:solidFill>
              </a:rPr>
              <a:t>Alkyl</a:t>
            </a:r>
            <a:r>
              <a:rPr lang="en-IN" altLang="en-US" sz="1800" b="0">
                <a:solidFill>
                  <a:schemeClr val="tx2"/>
                </a:solidFill>
              </a:rPr>
              <a:t>ation (in </a:t>
            </a:r>
            <a:r>
              <a:rPr lang="en-IN" altLang="en-US" sz="18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Nature</a:t>
            </a:r>
            <a:r>
              <a:rPr lang="en-IN" altLang="en-US" sz="1800" b="0">
                <a:solidFill>
                  <a:schemeClr val="tx2"/>
                </a:solidFill>
              </a:rPr>
              <a:t>)</a:t>
            </a:r>
            <a:endParaRPr lang="en-US" altLang="en-US" sz="1800" b="0">
              <a:solidFill>
                <a:schemeClr val="tx2"/>
              </a:solidFill>
            </a:endParaRPr>
          </a:p>
        </p:txBody>
      </p:sp>
      <p:pic>
        <p:nvPicPr>
          <p:cNvPr id="20493" name="Picture 23" descr="Image result for Blood clotting">
            <a:hlinkClick r:id="rId13"/>
            <a:extLst>
              <a:ext uri="{FF2B5EF4-FFF2-40B4-BE49-F238E27FC236}">
                <a16:creationId xmlns:a16="http://schemas.microsoft.com/office/drawing/2014/main" id="{6C992B50-728A-4A1F-03E9-121205B52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/>
          <a:stretch>
            <a:fillRect/>
          </a:stretch>
        </p:blipFill>
        <p:spPr bwMode="auto">
          <a:xfrm>
            <a:off x="6019800" y="447675"/>
            <a:ext cx="3200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Rectangle 24">
            <a:extLst>
              <a:ext uri="{FF2B5EF4-FFF2-40B4-BE49-F238E27FC236}">
                <a16:creationId xmlns:a16="http://schemas.microsoft.com/office/drawing/2014/main" id="{8F0AA918-F9CE-0EE1-E47C-6E35492B1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81400"/>
            <a:ext cx="457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20495" name="Text Box 25">
            <a:extLst>
              <a:ext uri="{FF2B5EF4-FFF2-40B4-BE49-F238E27FC236}">
                <a16:creationId xmlns:a16="http://schemas.microsoft.com/office/drawing/2014/main" id="{2FFE59AB-04BF-2CBA-368B-1A8F922FF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687888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Wingdings" panose="05000000000000000000" pitchFamily="2" charset="2"/>
              </a:rPr>
              <a:t></a:t>
            </a:r>
            <a:endParaRPr lang="en-US" altLang="en-US" sz="2400"/>
          </a:p>
        </p:txBody>
      </p:sp>
      <p:sp>
        <p:nvSpPr>
          <p:cNvPr id="20496" name="Rectangle 5">
            <a:extLst>
              <a:ext uri="{FF2B5EF4-FFF2-40B4-BE49-F238E27FC236}">
                <a16:creationId xmlns:a16="http://schemas.microsoft.com/office/drawing/2014/main" id="{A5F02AEF-D503-8D03-11A2-CD1C77F22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963" y="44450"/>
            <a:ext cx="1366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600">
                <a:solidFill>
                  <a:srgbClr val="0000FF"/>
                </a:solidFill>
              </a:rPr>
              <a:t>Ba</a:t>
            </a:r>
            <a:r>
              <a:rPr lang="en-US" altLang="en-US" sz="1600">
                <a:solidFill>
                  <a:srgbClr val="0000FF"/>
                </a:solidFill>
              </a:rPr>
              <a:t>ckground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36C76CC-6D2D-667D-6EC1-F4B69E348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altLang="en-US" sz="3200" b="1">
                <a:solidFill>
                  <a:srgbClr val="0000FF"/>
                </a:solidFill>
              </a:rPr>
              <a:t>Challenge Question</a:t>
            </a: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877EDD63-26C6-4E72-7268-9A4243148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5800"/>
            <a:ext cx="762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FF"/>
                </a:solidFill>
              </a:rPr>
              <a:t>What is the major monosubstitution product from the Friedel-Crafts rxn of: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FF"/>
                </a:solidFill>
              </a:rPr>
              <a:t>Benzene with 1–chloro-2-methylpropane in the presence of AlCl</a:t>
            </a:r>
            <a:r>
              <a:rPr lang="en-US" altLang="en-US" sz="1800" b="0" baseline="-25000">
                <a:solidFill>
                  <a:srgbClr val="0000FF"/>
                </a:solidFill>
              </a:rPr>
              <a:t>3</a:t>
            </a:r>
            <a:r>
              <a:rPr lang="en-US" altLang="en-US" sz="1800" b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217094" name="Picture 6" descr="16">
            <a:extLst>
              <a:ext uri="{FF2B5EF4-FFF2-40B4-BE49-F238E27FC236}">
                <a16:creationId xmlns:a16="http://schemas.microsoft.com/office/drawing/2014/main" id="{D8FAF563-A6BE-135A-5DDE-F0560051A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0" t="49763" r="19220" b="32262"/>
          <a:stretch>
            <a:fillRect/>
          </a:stretch>
        </p:blipFill>
        <p:spPr bwMode="auto">
          <a:xfrm>
            <a:off x="762000" y="4191000"/>
            <a:ext cx="81534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5" name="Picture 7" descr="16">
            <a:extLst>
              <a:ext uri="{FF2B5EF4-FFF2-40B4-BE49-F238E27FC236}">
                <a16:creationId xmlns:a16="http://schemas.microsoft.com/office/drawing/2014/main" id="{5D51D65A-E92C-6E9A-1EE6-40793AFBC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7" t="32835" r="23929" b="49380"/>
          <a:stretch>
            <a:fillRect/>
          </a:stretch>
        </p:blipFill>
        <p:spPr bwMode="auto">
          <a:xfrm>
            <a:off x="1828800" y="1828800"/>
            <a:ext cx="73152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6" name="Text Box 8">
            <a:extLst>
              <a:ext uri="{FF2B5EF4-FFF2-40B4-BE49-F238E27FC236}">
                <a16:creationId xmlns:a16="http://schemas.microsoft.com/office/drawing/2014/main" id="{95B9540B-DA5E-EE0F-3351-3CCBF6921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505200"/>
            <a:ext cx="1109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</a:rPr>
              <a:t>more stable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D7685D2A-70CA-4096-2314-1875B3D1B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24613"/>
            <a:ext cx="7634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Hint 2: </a:t>
            </a:r>
            <a:r>
              <a:rPr lang="en-US" altLang="en-US" sz="1600" b="0" i="1"/>
              <a:t>What is no. 5 limitation of the “Friedal Crafts reaction” (see previous notes) </a:t>
            </a:r>
          </a:p>
        </p:txBody>
      </p:sp>
      <p:sp>
        <p:nvSpPr>
          <p:cNvPr id="21512" name="Text Box 9">
            <a:extLst>
              <a:ext uri="{FF2B5EF4-FFF2-40B4-BE49-F238E27FC236}">
                <a16:creationId xmlns:a16="http://schemas.microsoft.com/office/drawing/2014/main" id="{EA800CF2-4D68-2F3C-52E0-E37E4A778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447800"/>
            <a:ext cx="245903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Hint 1: Draw structures of: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a) </a:t>
            </a:r>
            <a:r>
              <a:rPr lang="en-US" altLang="en-US" sz="1400" b="0"/>
              <a:t>1-chloro-2-methylpropane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/>
              <a:t>reacting w/ AlCl</a:t>
            </a:r>
            <a:r>
              <a:rPr lang="en-US" altLang="en-US" sz="1400" b="0" baseline="-25000"/>
              <a:t>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0" baseline="-25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b) </a:t>
            </a:r>
            <a:r>
              <a:rPr lang="en-US" altLang="en-US" sz="1400" b="0"/>
              <a:t>Benzene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/>
              <a:t>c) Write out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/>
              <a:t>Mechanism(s)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/>
              <a:t>(see prev. notes)</a:t>
            </a:r>
          </a:p>
        </p:txBody>
      </p:sp>
      <p:pic>
        <p:nvPicPr>
          <p:cNvPr id="2" name="Picture 6" descr="16">
            <a:extLst>
              <a:ext uri="{FF2B5EF4-FFF2-40B4-BE49-F238E27FC236}">
                <a16:creationId xmlns:a16="http://schemas.microsoft.com/office/drawing/2014/main" id="{C004AB65-019D-8023-5D0D-39EEF0CE5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6" t="49763" r="19220" b="36914"/>
          <a:stretch>
            <a:fillRect/>
          </a:stretch>
        </p:blipFill>
        <p:spPr bwMode="auto">
          <a:xfrm>
            <a:off x="6781800" y="4191000"/>
            <a:ext cx="213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 Box 4">
            <a:extLst>
              <a:ext uri="{FF2B5EF4-FFF2-40B4-BE49-F238E27FC236}">
                <a16:creationId xmlns:a16="http://schemas.microsoft.com/office/drawing/2014/main" id="{D4097C62-3141-0E0F-569D-3867F2B2E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68263"/>
            <a:ext cx="974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/>
              <a:t>Chem 3900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/>
              <a:t>Lecture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/>
              <a:t>Worksheet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09D63944-4171-9E61-3C62-DC8E0C25ED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lIns="101870" tIns="50935" rIns="101870" bIns="50935"/>
          <a:lstStyle/>
          <a:p>
            <a:pPr eaLnBrk="1" hangingPunct="1"/>
            <a:r>
              <a:rPr lang="en-IN" altLang="en-US"/>
              <a:t>Outlin</a:t>
            </a:r>
            <a:r>
              <a:rPr lang="en-US" altLang="en-US"/>
              <a:t>e</a:t>
            </a:r>
            <a:endParaRPr lang="en-IN" altLang="en-US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CEC6F619-7273-EDAE-30F8-76E8BBD1E5B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143000"/>
            <a:ext cx="8210550" cy="5105400"/>
          </a:xfrm>
        </p:spPr>
        <p:txBody>
          <a:bodyPr lIns="101870" tIns="50935" rIns="101870" bIns="50935"/>
          <a:lstStyle/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Ba</a:t>
            </a:r>
            <a:r>
              <a:rPr lang="en-US" altLang="en-US" sz="2400">
                <a:solidFill>
                  <a:schemeClr val="bg2"/>
                </a:solidFill>
              </a:rPr>
              <a:t>ckground</a:t>
            </a:r>
            <a:endParaRPr lang="en-IN" altLang="en-US" sz="2400">
              <a:solidFill>
                <a:schemeClr val="bg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Electrophilic aromatic substitution reactions: Bromination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Other aromatic substitutions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Alkylation and acylation of aromatic rings: 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   </a:t>
            </a:r>
            <a:r>
              <a:rPr lang="en-IN" altLang="en-US" sz="2400">
                <a:solidFill>
                  <a:schemeClr val="bg2"/>
                </a:solidFill>
              </a:rPr>
              <a:t>The Friedel-Crafts reaction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/>
              <a:t>Substituent effects in electrophilic substitutions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Trisubstituted benzenes: Additivity of effects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Nucleophilic aromatic substitution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Benzyne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Oxidation of aromatic compounds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Reduction of aromatic compounds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Synthesis of polysubstituted benzene</a:t>
            </a:r>
            <a:r>
              <a:rPr lang="en-US" altLang="en-US" sz="2400">
                <a:solidFill>
                  <a:schemeClr val="bg2"/>
                </a:solidFill>
              </a:rPr>
              <a:t>s</a:t>
            </a:r>
            <a:endParaRPr lang="en-IN" altLang="en-US" sz="24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70C3D56-0C57-2CDC-3466-BC802BA92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IN" altLang="en-US" sz="2800" b="1" i="1"/>
              <a:t>Substituent</a:t>
            </a:r>
            <a:r>
              <a:rPr lang="en-IN" altLang="en-US" sz="2800"/>
              <a:t> </a:t>
            </a:r>
            <a:r>
              <a:rPr lang="en-IN" altLang="en-US" sz="2800" u="sng"/>
              <a:t>effects</a:t>
            </a:r>
            <a:r>
              <a:rPr lang="en-IN" altLang="en-US" sz="2800"/>
              <a:t> in electrophilic substitutions</a:t>
            </a:r>
            <a:br>
              <a:rPr lang="en-IN" altLang="en-US" sz="2800"/>
            </a:br>
            <a:endParaRPr lang="en-US" altLang="en-US" sz="2800"/>
          </a:p>
        </p:txBody>
      </p:sp>
      <p:sp>
        <p:nvSpPr>
          <p:cNvPr id="23555" name="Text Box 4">
            <a:extLst>
              <a:ext uri="{FF2B5EF4-FFF2-40B4-BE49-F238E27FC236}">
                <a16:creationId xmlns:a16="http://schemas.microsoft.com/office/drawing/2014/main" id="{B78CF1A4-7569-FED2-F4F7-2EB808E2B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1408113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 </a:t>
            </a:r>
          </a:p>
        </p:txBody>
      </p:sp>
      <p:sp>
        <p:nvSpPr>
          <p:cNvPr id="23556" name="Text Box 5">
            <a:extLst>
              <a:ext uri="{FF2B5EF4-FFF2-40B4-BE49-F238E27FC236}">
                <a16:creationId xmlns:a16="http://schemas.microsoft.com/office/drawing/2014/main" id="{C9695654-5206-EBA0-45FD-93E91DED0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762000"/>
            <a:ext cx="902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What happens if we carry out a rxn on an </a:t>
            </a:r>
            <a:r>
              <a:rPr lang="en-US" altLang="en-US" sz="1800" i="1"/>
              <a:t>Aromatic</a:t>
            </a:r>
            <a:r>
              <a:rPr lang="en-US" altLang="en-US" sz="1800" b="0"/>
              <a:t> ring that already has a </a:t>
            </a:r>
            <a:r>
              <a:rPr lang="en-US" altLang="en-US" sz="1800" b="0">
                <a:solidFill>
                  <a:srgbClr val="0099FF"/>
                </a:solidFill>
              </a:rPr>
              <a:t>substituent</a:t>
            </a:r>
            <a:r>
              <a:rPr lang="en-US" altLang="en-US" sz="1800" b="0"/>
              <a:t>?</a:t>
            </a:r>
          </a:p>
        </p:txBody>
      </p:sp>
      <p:pic>
        <p:nvPicPr>
          <p:cNvPr id="23557" name="Picture 7">
            <a:extLst>
              <a:ext uri="{FF2B5EF4-FFF2-40B4-BE49-F238E27FC236}">
                <a16:creationId xmlns:a16="http://schemas.microsoft.com/office/drawing/2014/main" id="{105BA276-A316-190A-A0AB-7852BDF40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1" t="62222" r="29167" b="23334"/>
          <a:stretch>
            <a:fillRect/>
          </a:stretch>
        </p:blipFill>
        <p:spPr bwMode="auto">
          <a:xfrm>
            <a:off x="7848600" y="1295400"/>
            <a:ext cx="6572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8">
            <a:extLst>
              <a:ext uri="{FF2B5EF4-FFF2-40B4-BE49-F238E27FC236}">
                <a16:creationId xmlns:a16="http://schemas.microsoft.com/office/drawing/2014/main" id="{43025589-73C6-6D62-FC52-66544122D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Two effects:</a:t>
            </a:r>
          </a:p>
        </p:txBody>
      </p:sp>
      <p:sp>
        <p:nvSpPr>
          <p:cNvPr id="23559" name="Text Box 9">
            <a:extLst>
              <a:ext uri="{FF2B5EF4-FFF2-40B4-BE49-F238E27FC236}">
                <a16:creationId xmlns:a16="http://schemas.microsoft.com/office/drawing/2014/main" id="{D17F2394-A516-9298-937F-08ED3271E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687513"/>
            <a:ext cx="7148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  <a:r>
              <a:rPr lang="en-US" altLang="en-US" sz="1800" b="0"/>
              <a:t>) Some </a:t>
            </a:r>
            <a:r>
              <a:rPr lang="en-US" altLang="en-US" sz="2000" i="1">
                <a:solidFill>
                  <a:srgbClr val="D60093"/>
                </a:solidFill>
              </a:rPr>
              <a:t>activate</a:t>
            </a:r>
            <a:r>
              <a:rPr lang="en-US" altLang="en-US" sz="1800" b="0"/>
              <a:t> the ring (making it </a:t>
            </a:r>
            <a:r>
              <a:rPr lang="en-US" altLang="en-US" sz="1800" i="1">
                <a:solidFill>
                  <a:srgbClr val="FF0000"/>
                </a:solidFill>
              </a:rPr>
              <a:t>more Reactive</a:t>
            </a:r>
            <a:r>
              <a:rPr lang="en-US" altLang="en-US" sz="1800" b="0"/>
              <a:t> than </a:t>
            </a:r>
            <a:r>
              <a:rPr lang="en-US" altLang="en-US" sz="1800">
                <a:solidFill>
                  <a:schemeClr val="bg2"/>
                </a:solidFill>
              </a:rPr>
              <a:t>Benzene</a:t>
            </a:r>
            <a:r>
              <a:rPr lang="en-US" altLang="en-US" sz="1800" b="0"/>
              <a:t>)</a:t>
            </a:r>
          </a:p>
        </p:txBody>
      </p:sp>
      <p:sp>
        <p:nvSpPr>
          <p:cNvPr id="23560" name="Text Box 10">
            <a:extLst>
              <a:ext uri="{FF2B5EF4-FFF2-40B4-BE49-F238E27FC236}">
                <a16:creationId xmlns:a16="http://schemas.microsoft.com/office/drawing/2014/main" id="{384627B7-4734-A057-7DCD-748302F02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98688"/>
            <a:ext cx="7229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2</a:t>
            </a:r>
            <a:r>
              <a:rPr lang="en-US" altLang="en-US" sz="1800" b="0"/>
              <a:t>) Some </a:t>
            </a:r>
            <a:r>
              <a:rPr lang="en-US" altLang="en-US" sz="2000" b="0" i="1">
                <a:solidFill>
                  <a:srgbClr val="FF0000"/>
                </a:solidFill>
              </a:rPr>
              <a:t>de</a:t>
            </a:r>
            <a:r>
              <a:rPr lang="en-US" altLang="en-US" sz="2000" b="0">
                <a:solidFill>
                  <a:srgbClr val="FF0000"/>
                </a:solidFill>
              </a:rPr>
              <a:t>-</a:t>
            </a:r>
            <a:r>
              <a:rPr lang="en-US" altLang="en-US" sz="2000" i="1">
                <a:solidFill>
                  <a:srgbClr val="0099FF"/>
                </a:solidFill>
              </a:rPr>
              <a:t>activate</a:t>
            </a:r>
            <a:r>
              <a:rPr lang="en-US" altLang="en-US" sz="2000" b="0"/>
              <a:t> </a:t>
            </a:r>
            <a:r>
              <a:rPr lang="en-US" altLang="en-US" sz="1800" b="0"/>
              <a:t>the ring (making it </a:t>
            </a:r>
            <a:r>
              <a:rPr lang="en-US" altLang="en-US" sz="1800" b="0" i="1">
                <a:solidFill>
                  <a:srgbClr val="FF0000"/>
                </a:solidFill>
              </a:rPr>
              <a:t>less reactive</a:t>
            </a:r>
            <a:r>
              <a:rPr lang="en-US" altLang="en-US" sz="1800" b="0"/>
              <a:t> than </a:t>
            </a:r>
            <a:r>
              <a:rPr lang="en-US" altLang="en-US" sz="1800">
                <a:solidFill>
                  <a:schemeClr val="bg2"/>
                </a:solidFill>
              </a:rPr>
              <a:t>Benzene</a:t>
            </a:r>
            <a:r>
              <a:rPr lang="en-US" altLang="en-US" sz="1800" b="0"/>
              <a:t>)</a:t>
            </a:r>
          </a:p>
        </p:txBody>
      </p:sp>
      <p:pic>
        <p:nvPicPr>
          <p:cNvPr id="23561" name="Picture 6" descr="16_u020">
            <a:extLst>
              <a:ext uri="{FF2B5EF4-FFF2-40B4-BE49-F238E27FC236}">
                <a16:creationId xmlns:a16="http://schemas.microsoft.com/office/drawing/2014/main" id="{5C02C306-B201-CC80-D680-D7B5A47F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67818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12">
            <a:extLst>
              <a:ext uri="{FF2B5EF4-FFF2-40B4-BE49-F238E27FC236}">
                <a16:creationId xmlns:a16="http://schemas.microsoft.com/office/drawing/2014/main" id="{AE71C25C-F75D-7E34-7177-332EB9918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581400"/>
            <a:ext cx="70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e.g.</a:t>
            </a:r>
          </a:p>
        </p:txBody>
      </p:sp>
      <p:pic>
        <p:nvPicPr>
          <p:cNvPr id="23563" name="Picture 13">
            <a:extLst>
              <a:ext uri="{FF2B5EF4-FFF2-40B4-BE49-F238E27FC236}">
                <a16:creationId xmlns:a16="http://schemas.microsoft.com/office/drawing/2014/main" id="{B81DD05B-C6E7-D641-03B0-A4F2C5B46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t="14444" r="39583" b="73334"/>
          <a:stretch>
            <a:fillRect/>
          </a:stretch>
        </p:blipFill>
        <p:spPr bwMode="auto">
          <a:xfrm>
            <a:off x="2743200" y="2909888"/>
            <a:ext cx="4038600" cy="14335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4" name="Text Box 14">
            <a:extLst>
              <a:ext uri="{FF2B5EF4-FFF2-40B4-BE49-F238E27FC236}">
                <a16:creationId xmlns:a16="http://schemas.microsoft.com/office/drawing/2014/main" id="{E56792E7-AB7A-8759-B053-91FD0D1F8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4860925"/>
            <a:ext cx="64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99FF"/>
                </a:solidFill>
              </a:rPr>
              <a:t>Y</a:t>
            </a:r>
            <a:r>
              <a:rPr lang="en-US" altLang="en-US" sz="2000" b="0"/>
              <a:t> = </a:t>
            </a:r>
          </a:p>
        </p:txBody>
      </p:sp>
      <p:sp>
        <p:nvSpPr>
          <p:cNvPr id="23565" name="Text Box 15">
            <a:extLst>
              <a:ext uri="{FF2B5EF4-FFF2-40B4-BE49-F238E27FC236}">
                <a16:creationId xmlns:a16="http://schemas.microsoft.com/office/drawing/2014/main" id="{A8C481EA-195A-E808-71C5-342A1F17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715000"/>
            <a:ext cx="170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</a:rPr>
              <a:t>X </a:t>
            </a:r>
            <a:r>
              <a:rPr lang="en-US" altLang="en-US" sz="1400" i="1">
                <a:solidFill>
                  <a:srgbClr val="FF0000"/>
                </a:solidFill>
              </a:rPr>
              <a:t>more reactive</a:t>
            </a:r>
            <a:r>
              <a:rPr lang="en-US" altLang="en-US" sz="1400" b="0">
                <a:solidFill>
                  <a:srgbClr val="FF0000"/>
                </a:solidFill>
              </a:rPr>
              <a:t> </a:t>
            </a:r>
            <a:r>
              <a:rPr lang="en-US" altLang="en-US" sz="1400" b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altLang="en-US" sz="1400" b="0">
              <a:solidFill>
                <a:srgbClr val="FF0000"/>
              </a:solidFill>
            </a:endParaRPr>
          </a:p>
        </p:txBody>
      </p:sp>
      <p:sp>
        <p:nvSpPr>
          <p:cNvPr id="23566" name="Text Box 16">
            <a:extLst>
              <a:ext uri="{FF2B5EF4-FFF2-40B4-BE49-F238E27FC236}">
                <a16:creationId xmlns:a16="http://schemas.microsoft.com/office/drawing/2014/main" id="{13A0589D-1BFF-F6A1-44AC-B9C57DB6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5897563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FF0000"/>
                </a:solidFill>
              </a:rPr>
              <a:t>10 Million times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FF0000"/>
                </a:solidFill>
              </a:rPr>
              <a:t>less reactive</a:t>
            </a:r>
            <a:r>
              <a:rPr lang="en-US" altLang="en-US" sz="1200" b="0">
                <a:solidFill>
                  <a:srgbClr val="FF0000"/>
                </a:solidFill>
              </a:rPr>
              <a:t> </a:t>
            </a:r>
            <a:r>
              <a:rPr lang="en-US" altLang="en-US" sz="1200" b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altLang="en-US" sz="1200" b="0">
              <a:solidFill>
                <a:srgbClr val="FF0000"/>
              </a:solidFill>
            </a:endParaRPr>
          </a:p>
        </p:txBody>
      </p:sp>
      <p:sp>
        <p:nvSpPr>
          <p:cNvPr id="23567" name="Text Box 17">
            <a:extLst>
              <a:ext uri="{FF2B5EF4-FFF2-40B4-BE49-F238E27FC236}">
                <a16:creationId xmlns:a16="http://schemas.microsoft.com/office/drawing/2014/main" id="{73705B79-C376-AF9E-B88D-A173632DE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8674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  <a:r>
              <a:rPr lang="en-US" altLang="en-US" sz="1800" b="0"/>
              <a:t>)</a:t>
            </a:r>
          </a:p>
        </p:txBody>
      </p:sp>
      <p:sp>
        <p:nvSpPr>
          <p:cNvPr id="23568" name="Text Box 18">
            <a:extLst>
              <a:ext uri="{FF2B5EF4-FFF2-40B4-BE49-F238E27FC236}">
                <a16:creationId xmlns:a16="http://schemas.microsoft.com/office/drawing/2014/main" id="{B7ACE7AD-E307-8C5C-6493-2680E968F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0198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2</a:t>
            </a:r>
            <a:r>
              <a:rPr lang="en-US" altLang="en-US" sz="1800" b="0"/>
              <a:t>)</a:t>
            </a:r>
          </a:p>
        </p:txBody>
      </p:sp>
      <p:sp>
        <p:nvSpPr>
          <p:cNvPr id="23569" name="Line 19">
            <a:extLst>
              <a:ext uri="{FF2B5EF4-FFF2-40B4-BE49-F238E27FC236}">
                <a16:creationId xmlns:a16="http://schemas.microsoft.com/office/drawing/2014/main" id="{CA8D9A4D-43D7-E79A-BAB7-E9394B55F2B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Text Box 21">
            <a:extLst>
              <a:ext uri="{FF2B5EF4-FFF2-40B4-BE49-F238E27FC236}">
                <a16:creationId xmlns:a16="http://schemas.microsoft.com/office/drawing/2014/main" id="{822F397F-488E-675E-CD77-94D145ABB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327400"/>
            <a:ext cx="814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D60093"/>
                </a:solidFill>
              </a:rPr>
              <a:t>nitration</a:t>
            </a:r>
          </a:p>
        </p:txBody>
      </p:sp>
      <p:sp>
        <p:nvSpPr>
          <p:cNvPr id="23571" name="Rectangle 22">
            <a:extLst>
              <a:ext uri="{FF2B5EF4-FFF2-40B4-BE49-F238E27FC236}">
                <a16:creationId xmlns:a16="http://schemas.microsoft.com/office/drawing/2014/main" id="{655ABF6B-D508-0F60-4E3F-4BCEFDA83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572000"/>
            <a:ext cx="1219200" cy="9906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23572" name="Rectangle 23">
            <a:extLst>
              <a:ext uri="{FF2B5EF4-FFF2-40B4-BE49-F238E27FC236}">
                <a16:creationId xmlns:a16="http://schemas.microsoft.com/office/drawing/2014/main" id="{222C8553-1E76-1C78-165E-115CA05C7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52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00C42CFF-AECE-566B-6F38-063856286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9428" r="27083" b="39999"/>
          <a:stretch>
            <a:fillRect/>
          </a:stretch>
        </p:blipFill>
        <p:spPr bwMode="auto">
          <a:xfrm>
            <a:off x="3810000" y="685800"/>
            <a:ext cx="53340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6">
            <a:extLst>
              <a:ext uri="{FF2B5EF4-FFF2-40B4-BE49-F238E27FC236}">
                <a16:creationId xmlns:a16="http://schemas.microsoft.com/office/drawing/2014/main" id="{79B480E0-0848-5897-CCC2-D5F2BEEB8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762000"/>
            <a:ext cx="3752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CC0099"/>
                </a:solidFill>
              </a:rPr>
              <a:t>Substituents</a:t>
            </a:r>
            <a:r>
              <a:rPr lang="en-US" altLang="en-US" sz="1800" b="0"/>
              <a:t> affect the </a:t>
            </a:r>
            <a:r>
              <a:rPr lang="en-US" altLang="en-US" sz="1800" i="1" u="sng"/>
              <a:t>orientation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of the reaction.</a:t>
            </a:r>
            <a:endParaRPr lang="en-US" altLang="en-US" sz="1800" b="0" i="1"/>
          </a:p>
        </p:txBody>
      </p:sp>
      <p:sp>
        <p:nvSpPr>
          <p:cNvPr id="24580" name="Text Box 7">
            <a:extLst>
              <a:ext uri="{FF2B5EF4-FFF2-40B4-BE49-F238E27FC236}">
                <a16:creationId xmlns:a16="http://schemas.microsoft.com/office/drawing/2014/main" id="{90D13D28-215D-F8FA-A798-D1A825D4C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971800"/>
            <a:ext cx="40195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The 3 possible disubstituted products: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000FF"/>
                </a:solidFill>
              </a:rPr>
              <a:t>ortho (</a:t>
            </a:r>
            <a:r>
              <a:rPr lang="en-US" altLang="en-US" sz="1800" i="1">
                <a:solidFill>
                  <a:srgbClr val="0000FF"/>
                </a:solidFill>
              </a:rPr>
              <a:t>o</a:t>
            </a:r>
            <a:r>
              <a:rPr lang="en-US" altLang="en-US" sz="1800" b="0" i="1">
                <a:solidFill>
                  <a:srgbClr val="0000FF"/>
                </a:solidFill>
              </a:rPr>
              <a:t>), meta (</a:t>
            </a:r>
            <a:r>
              <a:rPr lang="en-US" altLang="en-US" sz="1800" i="1">
                <a:solidFill>
                  <a:srgbClr val="0000FF"/>
                </a:solidFill>
              </a:rPr>
              <a:t>m</a:t>
            </a:r>
            <a:r>
              <a:rPr lang="en-US" altLang="en-US" sz="1800" b="0" i="1">
                <a:solidFill>
                  <a:srgbClr val="0000FF"/>
                </a:solidFill>
              </a:rPr>
              <a:t>), para</a:t>
            </a:r>
            <a:r>
              <a:rPr lang="en-US" altLang="en-US" sz="1800" b="0">
                <a:solidFill>
                  <a:srgbClr val="0000FF"/>
                </a:solidFill>
              </a:rPr>
              <a:t> (</a:t>
            </a:r>
            <a:r>
              <a:rPr lang="en-US" altLang="en-US" sz="1800" i="1">
                <a:solidFill>
                  <a:srgbClr val="0000FF"/>
                </a:solidFill>
              </a:rPr>
              <a:t>p</a:t>
            </a:r>
            <a:r>
              <a:rPr lang="en-US" altLang="en-US" sz="1800" b="0">
                <a:solidFill>
                  <a:srgbClr val="0000FF"/>
                </a:solidFill>
              </a:rPr>
              <a:t>)</a:t>
            </a:r>
            <a:r>
              <a:rPr lang="en-US" altLang="en-US" sz="1800" b="0"/>
              <a:t> 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NOT</a:t>
            </a:r>
            <a:r>
              <a:rPr lang="en-US" altLang="en-US" sz="1800" b="0"/>
              <a:t> formed in equal amounts.</a:t>
            </a:r>
          </a:p>
        </p:txBody>
      </p:sp>
      <p:sp>
        <p:nvSpPr>
          <p:cNvPr id="24581" name="Rectangle 8">
            <a:extLst>
              <a:ext uri="{FF2B5EF4-FFF2-40B4-BE49-F238E27FC236}">
                <a16:creationId xmlns:a16="http://schemas.microsoft.com/office/drawing/2014/main" id="{F0B7B630-1CC9-0DC4-370C-8EF0B666C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52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27654" name="Text Box 10">
            <a:extLst>
              <a:ext uri="{FF2B5EF4-FFF2-40B4-BE49-F238E27FC236}">
                <a16:creationId xmlns:a16="http://schemas.microsoft.com/office/drawing/2014/main" id="{13D1A7E9-B993-1AC6-0757-3FF7E78A7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4572000"/>
            <a:ext cx="7351712" cy="9159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b="0"/>
              <a:t>The chemical</a:t>
            </a:r>
            <a:r>
              <a:rPr lang="en-US" altLang="en-US" b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i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nature</a:t>
            </a:r>
            <a:r>
              <a:rPr lang="en-US" altLang="en-US" b="0"/>
              <a:t> of the </a:t>
            </a:r>
            <a:r>
              <a:rPr lang="en-US" altLang="en-US" b="0">
                <a:solidFill>
                  <a:srgbClr val="0099FF"/>
                </a:solidFill>
              </a:rPr>
              <a:t>1st substituent</a:t>
            </a:r>
            <a:r>
              <a:rPr lang="en-US" altLang="en-US" b="0"/>
              <a:t> (</a:t>
            </a:r>
            <a:r>
              <a:rPr lang="en-US" altLang="en-US" b="0">
                <a:solidFill>
                  <a:srgbClr val="0099FF"/>
                </a:solidFill>
              </a:rPr>
              <a:t>Y</a:t>
            </a:r>
            <a:r>
              <a:rPr lang="en-US" altLang="en-US" b="0"/>
              <a:t>, e.g. </a:t>
            </a:r>
            <a:r>
              <a:rPr lang="en-US" altLang="en-US" b="0">
                <a:solidFill>
                  <a:srgbClr val="FF33CC"/>
                </a:solidFill>
              </a:rPr>
              <a:t>-CHO</a:t>
            </a:r>
            <a:r>
              <a:rPr lang="en-US" altLang="en-US" b="0"/>
              <a:t>, -CH</a:t>
            </a:r>
            <a:r>
              <a:rPr lang="en-US" altLang="en-US" b="0" baseline="-25000"/>
              <a:t>3, </a:t>
            </a:r>
            <a:r>
              <a:rPr lang="en-US" altLang="en-US" b="0"/>
              <a:t>-OH…)</a:t>
            </a:r>
          </a:p>
          <a:p>
            <a:pPr>
              <a:defRPr/>
            </a:pPr>
            <a:r>
              <a:rPr lang="en-US" altLang="en-US" b="0"/>
              <a:t>on benzene ring determines the</a:t>
            </a:r>
          </a:p>
          <a:p>
            <a:pPr>
              <a:defRPr/>
            </a:pPr>
            <a:r>
              <a:rPr lang="en-US" altLang="en-US" b="0"/>
              <a:t>position of </a:t>
            </a:r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</a:t>
            </a:r>
            <a:r>
              <a:rPr lang="en-US" altLang="en-US" b="0" i="1"/>
              <a:t>substituent…</a:t>
            </a:r>
          </a:p>
        </p:txBody>
      </p:sp>
      <p:sp>
        <p:nvSpPr>
          <p:cNvPr id="24583" name="Text Box 11">
            <a:extLst>
              <a:ext uri="{FF2B5EF4-FFF2-40B4-BE49-F238E27FC236}">
                <a16:creationId xmlns:a16="http://schemas.microsoft.com/office/drawing/2014/main" id="{2CDAA832-8A92-89FB-F925-3AA96D2E5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e.g.</a:t>
            </a:r>
            <a:r>
              <a:rPr lang="en-US" altLang="en-US" sz="1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584" name="Text Box 14">
            <a:extLst>
              <a:ext uri="{FF2B5EF4-FFF2-40B4-BE49-F238E27FC236}">
                <a16:creationId xmlns:a16="http://schemas.microsoft.com/office/drawing/2014/main" id="{35545F2B-FD04-5B32-8DA1-1E5E30A9E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262688"/>
            <a:ext cx="7539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2</a:t>
            </a:r>
            <a:r>
              <a:rPr lang="en-US" altLang="en-US" sz="1800" b="0"/>
              <a:t>) If</a:t>
            </a:r>
            <a:r>
              <a:rPr lang="en-US" altLang="en-US" sz="1800" b="0">
                <a:solidFill>
                  <a:srgbClr val="FF0000"/>
                </a:solidFill>
              </a:rPr>
              <a:t> </a:t>
            </a:r>
            <a:r>
              <a:rPr lang="en-US" altLang="en-US" sz="1800">
                <a:solidFill>
                  <a:srgbClr val="0099FF"/>
                </a:solidFill>
              </a:rPr>
              <a:t>Y</a:t>
            </a:r>
            <a:r>
              <a:rPr lang="en-US" altLang="en-US" sz="1800" b="0">
                <a:solidFill>
                  <a:srgbClr val="FF0000"/>
                </a:solidFill>
              </a:rPr>
              <a:t> </a:t>
            </a:r>
            <a:r>
              <a:rPr lang="en-US" altLang="en-US" sz="1800" b="0"/>
              <a:t>= </a:t>
            </a:r>
            <a:r>
              <a:rPr lang="en-US" altLang="en-US" sz="1800" b="0">
                <a:solidFill>
                  <a:srgbClr val="FF0000"/>
                </a:solidFill>
              </a:rPr>
              <a:t>-OH, this directs</a:t>
            </a:r>
            <a:r>
              <a:rPr lang="en-US" altLang="en-US" sz="1800" b="0" i="1">
                <a:solidFill>
                  <a:srgbClr val="FF0000"/>
                </a:solidFill>
              </a:rPr>
              <a:t> </a:t>
            </a:r>
            <a:r>
              <a:rPr lang="en-US" altLang="en-US" sz="1800" b="0">
                <a:solidFill>
                  <a:srgbClr val="FF0000"/>
                </a:solidFill>
              </a:rPr>
              <a:t>NO</a:t>
            </a:r>
            <a:r>
              <a:rPr lang="en-US" altLang="en-US" sz="1800" b="0" baseline="-25000">
                <a:solidFill>
                  <a:srgbClr val="FF0000"/>
                </a:solidFill>
              </a:rPr>
              <a:t>2</a:t>
            </a:r>
            <a:r>
              <a:rPr lang="en-US" altLang="en-US" sz="1800" b="0" i="1">
                <a:solidFill>
                  <a:srgbClr val="FF0000"/>
                </a:solidFill>
              </a:rPr>
              <a:t> to </a:t>
            </a:r>
            <a:r>
              <a:rPr lang="en-US" altLang="en-US" sz="1800" b="0">
                <a:solidFill>
                  <a:srgbClr val="FF0000"/>
                </a:solidFill>
              </a:rPr>
              <a:t>the </a:t>
            </a:r>
            <a:r>
              <a:rPr lang="en-US" altLang="en-US" sz="1800" i="1">
                <a:solidFill>
                  <a:srgbClr val="FF0000"/>
                </a:solidFill>
              </a:rPr>
              <a:t>ortho</a:t>
            </a:r>
            <a:r>
              <a:rPr lang="en-US" altLang="en-US" sz="1800" b="0">
                <a:solidFill>
                  <a:srgbClr val="FF0000"/>
                </a:solidFill>
              </a:rPr>
              <a:t> (50%) &amp; </a:t>
            </a:r>
            <a:r>
              <a:rPr lang="en-US" altLang="en-US" sz="1800" i="1">
                <a:solidFill>
                  <a:srgbClr val="FF0000"/>
                </a:solidFill>
              </a:rPr>
              <a:t>para</a:t>
            </a:r>
            <a:r>
              <a:rPr lang="en-US" altLang="en-US" sz="1800" b="0">
                <a:solidFill>
                  <a:srgbClr val="FF0000"/>
                </a:solidFill>
              </a:rPr>
              <a:t> (50%) positions</a:t>
            </a:r>
          </a:p>
        </p:txBody>
      </p:sp>
      <p:sp>
        <p:nvSpPr>
          <p:cNvPr id="24585" name="Text Box 16">
            <a:extLst>
              <a:ext uri="{FF2B5EF4-FFF2-40B4-BE49-F238E27FC236}">
                <a16:creationId xmlns:a16="http://schemas.microsoft.com/office/drawing/2014/main" id="{501E616A-3ECD-25E0-0A2C-AF2EFDC3D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150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  <a:r>
              <a:rPr lang="en-US" altLang="en-US" sz="1800" b="0"/>
              <a:t>) if</a:t>
            </a:r>
            <a:r>
              <a:rPr lang="en-US" altLang="en-US" sz="1800" b="0">
                <a:solidFill>
                  <a:srgbClr val="FF0000"/>
                </a:solidFill>
              </a:rPr>
              <a:t> </a:t>
            </a:r>
            <a:r>
              <a:rPr lang="en-US" altLang="en-US" sz="1800">
                <a:solidFill>
                  <a:srgbClr val="0099FF"/>
                </a:solidFill>
              </a:rPr>
              <a:t>Y</a:t>
            </a:r>
            <a:r>
              <a:rPr lang="en-US" altLang="en-US" sz="1800" b="0"/>
              <a:t> = </a:t>
            </a:r>
            <a:r>
              <a:rPr lang="en-US" altLang="en-US" sz="1800" b="0">
                <a:solidFill>
                  <a:srgbClr val="D60093"/>
                </a:solidFill>
              </a:rPr>
              <a:t>-CHO (structure above), this directs</a:t>
            </a:r>
            <a:r>
              <a:rPr lang="en-US" altLang="en-US" sz="1800" b="0" i="1">
                <a:solidFill>
                  <a:srgbClr val="D60093"/>
                </a:solidFill>
              </a:rPr>
              <a:t> </a:t>
            </a:r>
            <a:r>
              <a:rPr lang="en-US" altLang="en-US" sz="1800" b="0">
                <a:solidFill>
                  <a:srgbClr val="D60093"/>
                </a:solidFill>
              </a:rPr>
              <a:t>NO</a:t>
            </a:r>
            <a:r>
              <a:rPr lang="en-US" altLang="en-US" sz="1800" b="0" baseline="-25000">
                <a:solidFill>
                  <a:srgbClr val="D60093"/>
                </a:solidFill>
              </a:rPr>
              <a:t>2</a:t>
            </a:r>
            <a:r>
              <a:rPr lang="en-US" altLang="en-US" sz="1800" b="0" i="1">
                <a:solidFill>
                  <a:srgbClr val="D60093"/>
                </a:solidFill>
              </a:rPr>
              <a:t> mainly to </a:t>
            </a:r>
            <a:r>
              <a:rPr lang="en-US" altLang="en-US" sz="1800" i="1">
                <a:solidFill>
                  <a:srgbClr val="D60093"/>
                </a:solidFill>
              </a:rPr>
              <a:t>meta </a:t>
            </a:r>
            <a:r>
              <a:rPr lang="en-US" altLang="en-US" sz="1800" b="0">
                <a:solidFill>
                  <a:srgbClr val="D60093"/>
                </a:solidFill>
              </a:rPr>
              <a:t>positions (72%)</a:t>
            </a:r>
          </a:p>
        </p:txBody>
      </p:sp>
      <p:sp>
        <p:nvSpPr>
          <p:cNvPr id="24586" name="Rectangle 17">
            <a:extLst>
              <a:ext uri="{FF2B5EF4-FFF2-40B4-BE49-F238E27FC236}">
                <a16:creationId xmlns:a16="http://schemas.microsoft.com/office/drawing/2014/main" id="{9CAD1F8C-DF73-F7C0-8CB5-3397C2B88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962400"/>
            <a:ext cx="2209800" cy="152400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D60093"/>
              </a:solidFill>
            </a:endParaRPr>
          </a:p>
        </p:txBody>
      </p:sp>
      <p:pic>
        <p:nvPicPr>
          <p:cNvPr id="24587" name="Picture 20" descr="Image result for Ortho meta para">
            <a:hlinkClick r:id="rId3"/>
            <a:extLst>
              <a:ext uri="{FF2B5EF4-FFF2-40B4-BE49-F238E27FC236}">
                <a16:creationId xmlns:a16="http://schemas.microsoft.com/office/drawing/2014/main" id="{A9533443-494F-D0F7-DEC1-AC24AB06D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Text Box 14">
            <a:extLst>
              <a:ext uri="{FF2B5EF4-FFF2-40B4-BE49-F238E27FC236}">
                <a16:creationId xmlns:a16="http://schemas.microsoft.com/office/drawing/2014/main" id="{EE6EDE87-E06A-DDCA-B344-08BDD0117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5" y="388620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1)</a:t>
            </a:r>
          </a:p>
        </p:txBody>
      </p:sp>
      <p:pic>
        <p:nvPicPr>
          <p:cNvPr id="24589" name="Picture 4">
            <a:extLst>
              <a:ext uri="{FF2B5EF4-FFF2-40B4-BE49-F238E27FC236}">
                <a16:creationId xmlns:a16="http://schemas.microsoft.com/office/drawing/2014/main" id="{6394196E-19E4-99D9-C31C-89F0F0AC6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5" t="26192" r="27083" b="39999"/>
          <a:stretch>
            <a:fillRect/>
          </a:stretch>
        </p:blipFill>
        <p:spPr bwMode="auto">
          <a:xfrm>
            <a:off x="6553200" y="1905000"/>
            <a:ext cx="27432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Rectangle 12">
            <a:extLst>
              <a:ext uri="{FF2B5EF4-FFF2-40B4-BE49-F238E27FC236}">
                <a16:creationId xmlns:a16="http://schemas.microsoft.com/office/drawing/2014/main" id="{A70391AB-CF7B-012A-CDA0-60761B1F0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962400"/>
            <a:ext cx="22860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24591" name="Text Box 18">
            <a:extLst>
              <a:ext uri="{FF2B5EF4-FFF2-40B4-BE49-F238E27FC236}">
                <a16:creationId xmlns:a16="http://schemas.microsoft.com/office/drawing/2014/main" id="{2E5EC9FC-9893-810B-97CB-A67F8F71F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85445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2)</a:t>
            </a:r>
          </a:p>
        </p:txBody>
      </p:sp>
      <p:pic>
        <p:nvPicPr>
          <p:cNvPr id="24592" name="Picture 4">
            <a:extLst>
              <a:ext uri="{FF2B5EF4-FFF2-40B4-BE49-F238E27FC236}">
                <a16:creationId xmlns:a16="http://schemas.microsoft.com/office/drawing/2014/main" id="{6FB4E807-17D2-7DA0-4A49-27B2DF3CD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r="65060" b="89523"/>
          <a:stretch>
            <a:fillRect/>
          </a:stretch>
        </p:blipFill>
        <p:spPr bwMode="auto">
          <a:xfrm>
            <a:off x="0" y="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Text Box 20">
            <a:extLst>
              <a:ext uri="{FF2B5EF4-FFF2-40B4-BE49-F238E27FC236}">
                <a16:creationId xmlns:a16="http://schemas.microsoft.com/office/drawing/2014/main" id="{81AE20F1-2CD9-9C92-E33E-B996CC6C9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22288"/>
            <a:ext cx="760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66"/>
                </a:solidFill>
              </a:rPr>
              <a:t>(HNO</a:t>
            </a:r>
            <a:r>
              <a:rPr lang="en-US" altLang="en-US" sz="1400" baseline="-25000">
                <a:solidFill>
                  <a:srgbClr val="FF0066"/>
                </a:solidFill>
              </a:rPr>
              <a:t>3</a:t>
            </a:r>
            <a:r>
              <a:rPr lang="en-US" altLang="en-US" sz="1400">
                <a:solidFill>
                  <a:srgbClr val="FF0066"/>
                </a:solidFill>
              </a:rPr>
              <a:t>)</a:t>
            </a:r>
          </a:p>
        </p:txBody>
      </p:sp>
      <p:sp>
        <p:nvSpPr>
          <p:cNvPr id="24594" name="Text Box 21">
            <a:extLst>
              <a:ext uri="{FF2B5EF4-FFF2-40B4-BE49-F238E27FC236}">
                <a16:creationId xmlns:a16="http://schemas.microsoft.com/office/drawing/2014/main" id="{00057BBB-20F2-05D8-EB21-242485B20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182563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595" name="Text Box 22">
            <a:extLst>
              <a:ext uri="{FF2B5EF4-FFF2-40B4-BE49-F238E27FC236}">
                <a16:creationId xmlns:a16="http://schemas.microsoft.com/office/drawing/2014/main" id="{5ED98F80-D876-B7C4-EDB2-07EF7AF3D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90488"/>
            <a:ext cx="136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</a:rPr>
              <a:t>Handout 2</a:t>
            </a:r>
            <a:r>
              <a:rPr lang="en-US" altLang="en-US" sz="180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24596" name="Object 21">
            <a:extLst>
              <a:ext uri="{FF2B5EF4-FFF2-40B4-BE49-F238E27FC236}">
                <a16:creationId xmlns:a16="http://schemas.microsoft.com/office/drawing/2014/main" id="{8519C1A6-3355-97D7-26EF-883F006FA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960438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2D90B3-D3E1-0FA1-2581-81686F9B3CD8}"/>
              </a:ext>
            </a:extLst>
          </p:cNvPr>
          <p:cNvSpPr txBox="1"/>
          <p:nvPr/>
        </p:nvSpPr>
        <p:spPr>
          <a:xfrm>
            <a:off x="6887736" y="3937084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dirty="0"/>
              <a:t>,</a:t>
            </a:r>
            <a:r>
              <a:rPr lang="en-US" sz="1050" b="0" dirty="0">
                <a:solidFill>
                  <a:srgbClr val="FF0000"/>
                </a:solidFill>
              </a:rPr>
              <a:t> -NH</a:t>
            </a:r>
            <a:r>
              <a:rPr lang="en-US" sz="1050" b="0" baseline="-25000" dirty="0">
                <a:solidFill>
                  <a:srgbClr val="FF0000"/>
                </a:solidFill>
              </a:rPr>
              <a:t>2</a:t>
            </a:r>
            <a:endParaRPr lang="en-US" sz="1600" b="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106D0E7B-D892-6A81-629D-5FFD03822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r="27083" b="88889"/>
          <a:stretch>
            <a:fillRect/>
          </a:stretch>
        </p:blipFill>
        <p:spPr bwMode="auto">
          <a:xfrm>
            <a:off x="0" y="0"/>
            <a:ext cx="502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>
            <a:extLst>
              <a:ext uri="{FF2B5EF4-FFF2-40B4-BE49-F238E27FC236}">
                <a16:creationId xmlns:a16="http://schemas.microsoft.com/office/drawing/2014/main" id="{0621BF1F-AD0F-D650-61A9-4FCDFF1E9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52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28676" name="Text Box 12">
            <a:extLst>
              <a:ext uri="{FF2B5EF4-FFF2-40B4-BE49-F238E27FC236}">
                <a16:creationId xmlns:a16="http://schemas.microsoft.com/office/drawing/2014/main" id="{5BDFDD5D-2964-635B-9CEA-DFBB4E0CA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613400"/>
            <a:ext cx="8763000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000"/>
              <a:t>NOTES</a:t>
            </a:r>
            <a:r>
              <a:rPr lang="en-US" altLang="en-US" sz="2000" b="0"/>
              <a:t>: 1) </a:t>
            </a:r>
            <a:r>
              <a:rPr lang="en-US" altLang="en-US" sz="2000" b="0">
                <a:solidFill>
                  <a:srgbClr val="0099FF"/>
                </a:solidFill>
              </a:rPr>
              <a:t>There are </a:t>
            </a:r>
            <a:r>
              <a:rPr lang="en-US" altLang="en-US" sz="2000" i="1">
                <a:solidFill>
                  <a:srgbClr val="0099FF"/>
                </a:solidFill>
              </a:rPr>
              <a:t>Meta</a:t>
            </a:r>
            <a:r>
              <a:rPr lang="en-US" altLang="en-US" sz="2000" b="0">
                <a:solidFill>
                  <a:srgbClr val="0099FF"/>
                </a:solidFill>
              </a:rPr>
              <a:t>-directing de-activators.</a:t>
            </a:r>
          </a:p>
          <a:p>
            <a:pPr>
              <a:defRPr/>
            </a:pPr>
            <a:r>
              <a:rPr lang="en-US" altLang="en-US" sz="2000" b="0">
                <a:solidFill>
                  <a:srgbClr val="009900"/>
                </a:solidFill>
              </a:rPr>
              <a:t>              </a:t>
            </a:r>
            <a:r>
              <a:rPr lang="en-US" altLang="en-US" sz="2000" b="0"/>
              <a:t>2)</a:t>
            </a:r>
            <a:r>
              <a:rPr lang="en-US" altLang="en-US" sz="2000" b="0">
                <a:solidFill>
                  <a:srgbClr val="009900"/>
                </a:solidFill>
              </a:rPr>
              <a:t> Halogens</a:t>
            </a:r>
            <a:r>
              <a:rPr lang="en-US" altLang="en-US" sz="2000" b="0"/>
              <a:t> </a:t>
            </a:r>
            <a:r>
              <a:rPr lang="en-US" altLang="en-US" sz="2000" b="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weakly </a:t>
            </a:r>
            <a:r>
              <a:rPr lang="en-US" altLang="en-US" sz="2000" b="0" i="1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-ortho</a:t>
            </a:r>
            <a:r>
              <a:rPr lang="en-US" altLang="en-US" sz="2000" b="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US" altLang="en-US" sz="2000" b="0" i="1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-para</a:t>
            </a:r>
            <a:r>
              <a:rPr lang="en-US" altLang="en-US" sz="2000" b="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directing </a:t>
            </a:r>
            <a:r>
              <a:rPr lang="en-US" altLang="en-US" sz="2000" u="sng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</a:t>
            </a:r>
            <a:r>
              <a:rPr lang="en-US" altLang="en-US" sz="2000" b="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-activators</a:t>
            </a:r>
            <a:r>
              <a:rPr lang="en-US" altLang="en-US" sz="2000" b="0"/>
              <a:t> </a:t>
            </a:r>
          </a:p>
          <a:p>
            <a:pPr>
              <a:defRPr/>
            </a:pPr>
            <a:r>
              <a:rPr lang="en-US" altLang="en-US" sz="2000" b="0"/>
              <a:t>              3) </a:t>
            </a:r>
            <a:r>
              <a:rPr lang="en-US" altLang="en-US" sz="2000" b="0" i="1">
                <a:solidFill>
                  <a:srgbClr val="FF0066"/>
                </a:solidFill>
              </a:rPr>
              <a:t>Ortho </a:t>
            </a:r>
            <a:r>
              <a:rPr lang="en-US" altLang="en-US" sz="2000" b="0" i="1">
                <a:solidFill>
                  <a:schemeClr val="tx2"/>
                </a:solidFill>
              </a:rPr>
              <a:t>and</a:t>
            </a:r>
            <a:r>
              <a:rPr lang="en-US" altLang="en-US" sz="2000" b="0" i="1">
                <a:solidFill>
                  <a:srgbClr val="FF0066"/>
                </a:solidFill>
              </a:rPr>
              <a:t>-para</a:t>
            </a:r>
            <a:r>
              <a:rPr lang="en-US" altLang="en-US" sz="2000" b="0">
                <a:solidFill>
                  <a:srgbClr val="FF0066"/>
                </a:solidFill>
              </a:rPr>
              <a:t> directing activators</a:t>
            </a:r>
            <a:endParaRPr lang="en-US" altLang="en-US" sz="20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5" name="Picture 14">
            <a:extLst>
              <a:ext uri="{FF2B5EF4-FFF2-40B4-BE49-F238E27FC236}">
                <a16:creationId xmlns:a16="http://schemas.microsoft.com/office/drawing/2014/main" id="{40D981A1-A9C4-DD33-E3EE-93759DA3C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61111" r="27083"/>
          <a:stretch>
            <a:fillRect/>
          </a:stretch>
        </p:blipFill>
        <p:spPr bwMode="auto">
          <a:xfrm>
            <a:off x="533400" y="1122363"/>
            <a:ext cx="8229600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15">
            <a:extLst>
              <a:ext uri="{FF2B5EF4-FFF2-40B4-BE49-F238E27FC236}">
                <a16:creationId xmlns:a16="http://schemas.microsoft.com/office/drawing/2014/main" id="{1FD97BD2-6D25-FC7A-E8A3-B61D0A795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52488"/>
            <a:ext cx="861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Substituents can be classified into three groups (please</a:t>
            </a:r>
            <a:r>
              <a:rPr lang="en-US" altLang="en-US" sz="1800" i="1"/>
              <a:t> </a:t>
            </a:r>
            <a:r>
              <a:rPr lang="en-US" altLang="en-US" sz="1800" i="1">
                <a:solidFill>
                  <a:srgbClr val="FF0000"/>
                </a:solidFill>
              </a:rPr>
              <a:t>annotate</a:t>
            </a:r>
            <a:r>
              <a:rPr lang="en-US" altLang="en-US" sz="1800" b="0"/>
              <a:t> below)</a:t>
            </a:r>
            <a:endParaRPr lang="en-US" altLang="en-US" sz="1800" b="0" i="1"/>
          </a:p>
        </p:txBody>
      </p:sp>
      <p:sp>
        <p:nvSpPr>
          <p:cNvPr id="25607" name="Text Box 16">
            <a:extLst>
              <a:ext uri="{FF2B5EF4-FFF2-40B4-BE49-F238E27FC236}">
                <a16:creationId xmlns:a16="http://schemas.microsoft.com/office/drawing/2014/main" id="{05387B31-E664-62EF-77E2-73FC2F4AF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480060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  <a:r>
              <a:rPr lang="en-US" altLang="en-US" sz="2400" b="0"/>
              <a:t>)</a:t>
            </a:r>
          </a:p>
        </p:txBody>
      </p:sp>
      <p:sp>
        <p:nvSpPr>
          <p:cNvPr id="25608" name="Text Box 17">
            <a:extLst>
              <a:ext uri="{FF2B5EF4-FFF2-40B4-BE49-F238E27FC236}">
                <a16:creationId xmlns:a16="http://schemas.microsoft.com/office/drawing/2014/main" id="{9783C6BA-B2D8-ADFE-D925-27A8062FA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188" y="480060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  <a:r>
              <a:rPr lang="en-US" altLang="en-US" sz="2400" b="0"/>
              <a:t>)</a:t>
            </a:r>
          </a:p>
        </p:txBody>
      </p:sp>
      <p:sp>
        <p:nvSpPr>
          <p:cNvPr id="25609" name="Text Box 18">
            <a:extLst>
              <a:ext uri="{FF2B5EF4-FFF2-40B4-BE49-F238E27FC236}">
                <a16:creationId xmlns:a16="http://schemas.microsoft.com/office/drawing/2014/main" id="{C5C8B305-75C1-F391-5A00-8B4A19436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588" y="480060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  <a:r>
              <a:rPr lang="en-US" altLang="en-US" sz="2400" b="0"/>
              <a:t>)</a:t>
            </a:r>
          </a:p>
        </p:txBody>
      </p:sp>
      <p:sp>
        <p:nvSpPr>
          <p:cNvPr id="25610" name="Rectangle 19">
            <a:extLst>
              <a:ext uri="{FF2B5EF4-FFF2-40B4-BE49-F238E27FC236}">
                <a16:creationId xmlns:a16="http://schemas.microsoft.com/office/drawing/2014/main" id="{D4D894E9-7921-B41E-3BEE-712E3D44B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819400"/>
            <a:ext cx="381000" cy="16764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chemeClr val="bg2"/>
              </a:solidFill>
            </a:endParaRPr>
          </a:p>
        </p:txBody>
      </p:sp>
      <p:sp>
        <p:nvSpPr>
          <p:cNvPr id="25611" name="Text Box 12">
            <a:extLst>
              <a:ext uri="{FF2B5EF4-FFF2-40B4-BE49-F238E27FC236}">
                <a16:creationId xmlns:a16="http://schemas.microsoft.com/office/drawing/2014/main" id="{91541498-E8B4-E37D-765D-03A7E3FD7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563"/>
            <a:ext cx="2778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5612" name="Text Box 13">
            <a:extLst>
              <a:ext uri="{FF2B5EF4-FFF2-40B4-BE49-F238E27FC236}">
                <a16:creationId xmlns:a16="http://schemas.microsoft.com/office/drawing/2014/main" id="{F4E6CDB3-8D1C-F937-9B69-756DE0C8E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0488"/>
            <a:ext cx="1377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</a:rPr>
              <a:t>Handout 2</a:t>
            </a:r>
            <a:r>
              <a:rPr lang="en-US" altLang="en-US" sz="1800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7DEC8AD5-0BDD-B0BD-383D-CDB8D85E0A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152400"/>
            <a:ext cx="8229600" cy="1143000"/>
          </a:xfrm>
        </p:spPr>
        <p:txBody>
          <a:bodyPr lIns="101870" tIns="50935" rIns="101870" bIns="50935"/>
          <a:lstStyle/>
          <a:p>
            <a:r>
              <a:rPr lang="en-IN" altLang="en-US" sz="3200" b="1">
                <a:solidFill>
                  <a:srgbClr val="0000FF"/>
                </a:solidFill>
              </a:rPr>
              <a:t>Confirming Y</a:t>
            </a:r>
            <a:r>
              <a:rPr lang="en-US" altLang="en-US" sz="3200" b="1">
                <a:solidFill>
                  <a:srgbClr val="0000FF"/>
                </a:solidFill>
              </a:rPr>
              <a:t>our Knowledge</a:t>
            </a:r>
            <a:endParaRPr lang="en-IN" altLang="en-US" sz="3200" b="1">
              <a:solidFill>
                <a:srgbClr val="0000FF"/>
              </a:solidFill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869E9CBB-7C7E-73AD-A676-184AEB7A506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" y="838200"/>
            <a:ext cx="9601200" cy="685800"/>
          </a:xfrm>
        </p:spPr>
        <p:txBody>
          <a:bodyPr lIns="101870" tIns="50935" rIns="101870" bIns="50935"/>
          <a:lstStyle/>
          <a:p>
            <a:pPr>
              <a:buFontTx/>
              <a:buNone/>
            </a:pPr>
            <a:r>
              <a:rPr lang="en-IN" altLang="en-US" sz="2200">
                <a:solidFill>
                  <a:srgbClr val="0000FF"/>
                </a:solidFill>
              </a:rPr>
              <a:t>Predict the major product(s) in the nitration (NO</a:t>
            </a:r>
            <a:r>
              <a:rPr lang="en-IN" altLang="en-US" sz="2200" baseline="-25000">
                <a:solidFill>
                  <a:srgbClr val="0000FF"/>
                </a:solidFill>
              </a:rPr>
              <a:t>3</a:t>
            </a:r>
            <a:r>
              <a:rPr lang="en-IN" altLang="en-US" sz="2200">
                <a:solidFill>
                  <a:srgbClr val="0000FF"/>
                </a:solidFill>
              </a:rPr>
              <a:t>) of bromobenzene?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C4887-4012-7DF8-A32C-11F00858F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5"/>
          <a:stretch>
            <a:fillRect/>
          </a:stretch>
        </p:blipFill>
        <p:spPr bwMode="auto">
          <a:xfrm>
            <a:off x="3962400" y="1600200"/>
            <a:ext cx="35782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>
            <a:extLst>
              <a:ext uri="{FF2B5EF4-FFF2-40B4-BE49-F238E27FC236}">
                <a16:creationId xmlns:a16="http://schemas.microsoft.com/office/drawing/2014/main" id="{BE1E5BA8-599F-EC6D-542F-0D251B623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96"/>
          <a:stretch>
            <a:fillRect/>
          </a:stretch>
        </p:blipFill>
        <p:spPr bwMode="auto">
          <a:xfrm>
            <a:off x="1143000" y="1600200"/>
            <a:ext cx="2286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>
            <a:extLst>
              <a:ext uri="{FF2B5EF4-FFF2-40B4-BE49-F238E27FC236}">
                <a16:creationId xmlns:a16="http://schemas.microsoft.com/office/drawing/2014/main" id="{F5BA6451-BC7A-FD3D-B2A0-8B1E42F87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186488"/>
            <a:ext cx="358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Hint:</a:t>
            </a:r>
            <a:r>
              <a:rPr lang="en-US" altLang="en-US" sz="1800" b="0"/>
              <a:t> see Handout 2</a:t>
            </a:r>
            <a:r>
              <a:rPr lang="en-US" altLang="en-US" sz="1800" b="0">
                <a:solidFill>
                  <a:srgbClr val="FF0000"/>
                </a:solidFill>
              </a:rPr>
              <a:t>a</a:t>
            </a:r>
            <a:r>
              <a:rPr lang="en-US" altLang="en-US" sz="1800" b="0"/>
              <a:t>, Table 16.1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489444E6-BD48-98E2-05DB-21B5DEB9E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90048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(~43% yield)</a:t>
            </a:r>
          </a:p>
        </p:txBody>
      </p:sp>
      <p:sp>
        <p:nvSpPr>
          <p:cNvPr id="29705" name="Text Box 9">
            <a:extLst>
              <a:ext uri="{FF2B5EF4-FFF2-40B4-BE49-F238E27FC236}">
                <a16:creationId xmlns:a16="http://schemas.microsoft.com/office/drawing/2014/main" id="{375DE1CB-839F-4968-2869-C1CE7EB99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390048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(~56% yield)</a:t>
            </a:r>
          </a:p>
        </p:txBody>
      </p:sp>
      <p:sp>
        <p:nvSpPr>
          <p:cNvPr id="26633" name="Text Box 4">
            <a:extLst>
              <a:ext uri="{FF2B5EF4-FFF2-40B4-BE49-F238E27FC236}">
                <a16:creationId xmlns:a16="http://schemas.microsoft.com/office/drawing/2014/main" id="{886D8939-ABA3-D96D-7E04-A2D826945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68263"/>
            <a:ext cx="974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/>
              <a:t>Chem 3900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/>
              <a:t>Lecture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/>
              <a:t>Worksheet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AD0D1C7B-3DE0-0D0F-82D8-80BAEFC95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u="sng">
                <a:solidFill>
                  <a:srgbClr val="0099FF"/>
                </a:solidFill>
              </a:rPr>
              <a:t>de-</a:t>
            </a:r>
            <a:r>
              <a:rPr lang="en-US" altLang="en-US" b="0" i="1">
                <a:solidFill>
                  <a:srgbClr val="0099FF"/>
                </a:solidFill>
              </a:rPr>
              <a:t>activating</a:t>
            </a: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 b="0">
                <a:solidFill>
                  <a:schemeClr val="tx2"/>
                </a:solidFill>
              </a:rPr>
              <a:t>or</a:t>
            </a: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 sz="3600" i="1">
                <a:solidFill>
                  <a:srgbClr val="D60093"/>
                </a:solidFill>
              </a:rPr>
              <a:t>activating</a:t>
            </a:r>
            <a:r>
              <a:rPr lang="en-US" altLang="en-US" sz="1800" b="0">
                <a:solidFill>
                  <a:schemeClr val="tx2"/>
                </a:solidFill>
              </a:rPr>
              <a:t> </a:t>
            </a:r>
            <a:r>
              <a:rPr lang="en-US" altLang="en-US" sz="1800"/>
              <a:t> </a:t>
            </a:r>
            <a:r>
              <a:rPr lang="en-US" altLang="en-US" b="0">
                <a:solidFill>
                  <a:schemeClr val="tx2"/>
                </a:solidFill>
              </a:rPr>
              <a:t>effects</a:t>
            </a:r>
          </a:p>
        </p:txBody>
      </p:sp>
      <p:sp>
        <p:nvSpPr>
          <p:cNvPr id="28675" name="Text Box 5">
            <a:extLst>
              <a:ext uri="{FF2B5EF4-FFF2-40B4-BE49-F238E27FC236}">
                <a16:creationId xmlns:a16="http://schemas.microsoft.com/office/drawing/2014/main" id="{E6E93D4F-5AE1-5E74-4B13-1AC1323D1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50" y="1752600"/>
            <a:ext cx="534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that influence the reaction on rings in more detail…</a:t>
            </a:r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C14C3E8A-E853-C954-AFFD-9018B9442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96"/>
          <a:stretch>
            <a:fillRect/>
          </a:stretch>
        </p:blipFill>
        <p:spPr bwMode="auto">
          <a:xfrm>
            <a:off x="762000" y="2590800"/>
            <a:ext cx="33528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6">
            <a:extLst>
              <a:ext uri="{FF2B5EF4-FFF2-40B4-BE49-F238E27FC236}">
                <a16:creationId xmlns:a16="http://schemas.microsoft.com/office/drawing/2014/main" id="{EAD0367E-800D-602D-37FE-A9474136D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41313"/>
            <a:ext cx="234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Now lets talk about: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>
            <a:extLst>
              <a:ext uri="{FF2B5EF4-FFF2-40B4-BE49-F238E27FC236}">
                <a16:creationId xmlns:a16="http://schemas.microsoft.com/office/drawing/2014/main" id="{C7077338-9977-FCA2-DF5F-89EDB3F48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792163"/>
            <a:ext cx="85582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What makes a group either: </a:t>
            </a:r>
            <a:r>
              <a:rPr lang="en-US" altLang="en-US" sz="2400"/>
              <a:t>1</a:t>
            </a:r>
            <a:r>
              <a:rPr lang="en-US" altLang="en-US" sz="2400" b="0"/>
              <a:t>) </a:t>
            </a:r>
            <a:r>
              <a:rPr lang="en-US" altLang="en-US" sz="2400">
                <a:solidFill>
                  <a:srgbClr val="0099FF"/>
                </a:solidFill>
              </a:rPr>
              <a:t>de</a:t>
            </a:r>
            <a:r>
              <a:rPr lang="en-US" altLang="en-US" sz="2400" b="0">
                <a:solidFill>
                  <a:srgbClr val="0099FF"/>
                </a:solidFill>
              </a:rPr>
              <a:t>-</a:t>
            </a:r>
            <a:r>
              <a:rPr lang="en-US" altLang="en-US" sz="2400" b="0" i="1">
                <a:solidFill>
                  <a:srgbClr val="0099FF"/>
                </a:solidFill>
              </a:rPr>
              <a:t>activating</a:t>
            </a:r>
            <a:r>
              <a:rPr lang="en-US" altLang="en-US" sz="2400" i="1"/>
              <a:t> </a:t>
            </a:r>
            <a:r>
              <a:rPr lang="en-US" altLang="en-US" sz="2400" b="0" i="1"/>
              <a:t>or </a:t>
            </a:r>
            <a:r>
              <a:rPr lang="en-US" altLang="en-US" sz="2400"/>
              <a:t>2</a:t>
            </a:r>
            <a:r>
              <a:rPr lang="en-US" altLang="en-US" sz="2400" b="0"/>
              <a:t>) </a:t>
            </a:r>
            <a:r>
              <a:rPr lang="en-US" altLang="en-US" sz="2400" i="1">
                <a:solidFill>
                  <a:srgbClr val="D60093"/>
                </a:solidFill>
              </a:rPr>
              <a:t>activating</a:t>
            </a:r>
            <a:r>
              <a:rPr lang="en-US" altLang="en-US" b="0"/>
              <a:t>?</a:t>
            </a:r>
          </a:p>
        </p:txBody>
      </p:sp>
      <p:pic>
        <p:nvPicPr>
          <p:cNvPr id="29699" name="Picture 2" descr="80485_16_u023.jpg">
            <a:extLst>
              <a:ext uri="{FF2B5EF4-FFF2-40B4-BE49-F238E27FC236}">
                <a16:creationId xmlns:a16="http://schemas.microsoft.com/office/drawing/2014/main" id="{E36CF8F8-FBB4-B8D2-052E-C66AD5B5B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0"/>
          <a:stretch>
            <a:fillRect/>
          </a:stretch>
        </p:blipFill>
        <p:spPr bwMode="auto">
          <a:xfrm>
            <a:off x="1219200" y="1447800"/>
            <a:ext cx="6781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6">
            <a:extLst>
              <a:ext uri="{FF2B5EF4-FFF2-40B4-BE49-F238E27FC236}">
                <a16:creationId xmlns:a16="http://schemas.microsoft.com/office/drawing/2014/main" id="{5A8A5736-FE7C-66DF-06ED-920C93B7E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50" y="2286000"/>
            <a:ext cx="501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1</a:t>
            </a:r>
            <a:r>
              <a:rPr lang="en-US" altLang="en-US" sz="2800" b="0"/>
              <a:t>)</a:t>
            </a:r>
          </a:p>
        </p:txBody>
      </p:sp>
      <p:sp>
        <p:nvSpPr>
          <p:cNvPr id="29701" name="Text Box 7">
            <a:extLst>
              <a:ext uri="{FF2B5EF4-FFF2-40B4-BE49-F238E27FC236}">
                <a16:creationId xmlns:a16="http://schemas.microsoft.com/office/drawing/2014/main" id="{7DCC38B7-0E9C-EF1C-328B-141716B01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54650"/>
            <a:ext cx="1406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99FF"/>
                </a:solidFill>
              </a:rPr>
              <a:t>If substituent-</a:t>
            </a:r>
          </a:p>
        </p:txBody>
      </p:sp>
      <p:sp>
        <p:nvSpPr>
          <p:cNvPr id="29702" name="Rectangle 11">
            <a:extLst>
              <a:ext uri="{FF2B5EF4-FFF2-40B4-BE49-F238E27FC236}">
                <a16:creationId xmlns:a16="http://schemas.microsoft.com/office/drawing/2014/main" id="{6DDE5973-D979-C39B-4581-C36184FCA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981200"/>
            <a:ext cx="2057400" cy="33528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29703" name="Text Box 4">
            <a:extLst>
              <a:ext uri="{FF2B5EF4-FFF2-40B4-BE49-F238E27FC236}">
                <a16:creationId xmlns:a16="http://schemas.microsoft.com/office/drawing/2014/main" id="{63E1CF0F-1427-8BA5-B859-F00636E5B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0"/>
            <a:ext cx="968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/>
              <a:t>Chem 3900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FF0000"/>
                </a:solidFill>
              </a:rPr>
              <a:t>Handout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/>
              <a:t>Lecture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/>
              <a:t>Chap 16</a:t>
            </a:r>
          </a:p>
        </p:txBody>
      </p:sp>
      <p:sp>
        <p:nvSpPr>
          <p:cNvPr id="29704" name="Text Box 13">
            <a:extLst>
              <a:ext uri="{FF2B5EF4-FFF2-40B4-BE49-F238E27FC236}">
                <a16:creationId xmlns:a16="http://schemas.microsoft.com/office/drawing/2014/main" id="{62818C8C-353A-1AB2-C4C5-48C55DF2D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950" y="2286000"/>
            <a:ext cx="501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2</a:t>
            </a:r>
            <a:r>
              <a:rPr lang="en-US" altLang="en-US" sz="2800" b="0"/>
              <a:t>)</a:t>
            </a:r>
          </a:p>
        </p:txBody>
      </p:sp>
      <p:pic>
        <p:nvPicPr>
          <p:cNvPr id="29705" name="Picture 2" descr="80485_16_u023.jpg">
            <a:extLst>
              <a:ext uri="{FF2B5EF4-FFF2-40B4-BE49-F238E27FC236}">
                <a16:creationId xmlns:a16="http://schemas.microsoft.com/office/drawing/2014/main" id="{05899AC4-A948-951F-8F9E-AEAA036DF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77588" b="3015"/>
          <a:stretch>
            <a:fillRect/>
          </a:stretch>
        </p:blipFill>
        <p:spPr bwMode="auto">
          <a:xfrm>
            <a:off x="6324600" y="57150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2" descr="80485_16_u023.jpg">
            <a:extLst>
              <a:ext uri="{FF2B5EF4-FFF2-40B4-BE49-F238E27FC236}">
                <a16:creationId xmlns:a16="http://schemas.microsoft.com/office/drawing/2014/main" id="{B906C5FC-376D-BCC0-5810-B5A7FC7BA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80" r="62921"/>
          <a:stretch>
            <a:fillRect/>
          </a:stretch>
        </p:blipFill>
        <p:spPr bwMode="auto">
          <a:xfrm>
            <a:off x="1143000" y="5789613"/>
            <a:ext cx="2514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Text Box 16">
            <a:extLst>
              <a:ext uri="{FF2B5EF4-FFF2-40B4-BE49-F238E27FC236}">
                <a16:creationId xmlns:a16="http://schemas.microsoft.com/office/drawing/2014/main" id="{55FFC917-887C-C726-FA6A-A34BAC0B3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5" y="5454650"/>
            <a:ext cx="1406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D60093"/>
                </a:solidFill>
              </a:rPr>
              <a:t>If substituent-</a:t>
            </a:r>
          </a:p>
        </p:txBody>
      </p:sp>
      <p:sp>
        <p:nvSpPr>
          <p:cNvPr id="29708" name="Text Box 17">
            <a:extLst>
              <a:ext uri="{FF2B5EF4-FFF2-40B4-BE49-F238E27FC236}">
                <a16:creationId xmlns:a16="http://schemas.microsoft.com/office/drawing/2014/main" id="{2A57F158-32D0-9D2B-303E-2430E40C4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200" y="5410200"/>
            <a:ext cx="2400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bg2"/>
                </a:solidFill>
              </a:rPr>
              <a:t>  benzene = standard.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bg2"/>
                </a:solidFill>
              </a:rPr>
              <a:t>(neutral)</a:t>
            </a:r>
          </a:p>
        </p:txBody>
      </p:sp>
      <p:sp>
        <p:nvSpPr>
          <p:cNvPr id="29709" name="Rectangle 18">
            <a:extLst>
              <a:ext uri="{FF2B5EF4-FFF2-40B4-BE49-F238E27FC236}">
                <a16:creationId xmlns:a16="http://schemas.microsoft.com/office/drawing/2014/main" id="{AFB37788-D33D-E0BD-2AF3-DDBDF7C20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52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20296B9-448C-1026-D2C9-6E143E8B72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lIns="101870" tIns="50935" rIns="101870" bIns="50935"/>
          <a:lstStyle/>
          <a:p>
            <a:pPr eaLnBrk="1" hangingPunct="1"/>
            <a:r>
              <a:rPr lang="en-IN" altLang="en-US"/>
              <a:t>Outlin</a:t>
            </a:r>
            <a:r>
              <a:rPr lang="en-US" altLang="en-US"/>
              <a:t>e</a:t>
            </a:r>
            <a:endParaRPr lang="en-IN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A2E9FE49-91BC-E1DE-8214-ABC9D77B6A6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914400"/>
            <a:ext cx="8210550" cy="5105400"/>
          </a:xfrm>
        </p:spPr>
        <p:txBody>
          <a:bodyPr lIns="101870" tIns="50935" rIns="101870" bIns="50935"/>
          <a:lstStyle/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Ba</a:t>
            </a:r>
            <a:r>
              <a:rPr lang="en-US" altLang="en-US" sz="2400">
                <a:solidFill>
                  <a:schemeClr val="bg2"/>
                </a:solidFill>
              </a:rPr>
              <a:t>ckground</a:t>
            </a:r>
            <a:endParaRPr lang="en-IN" altLang="en-US" sz="2400">
              <a:solidFill>
                <a:schemeClr val="bg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Electrophilic aromatic substitution reactions: Bromination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Other aromatic substitutions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 b="1"/>
              <a:t>Administrative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/>
              <a:t>Alkylation and acylation of aromatic rings: 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/>
              <a:t>   </a:t>
            </a:r>
            <a:r>
              <a:rPr lang="en-IN" altLang="en-US" sz="2400"/>
              <a:t>The Friedel-Crafts reaction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Substituent effects in electrophilic substitutions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Trisubstituted benzenes: Additivity of effects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Nucleophilic aromatic substitution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Benzyne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Oxidation of aromatic compounds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Reduction of aromatic compounds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Synthesis of polysubstituted benzene</a:t>
            </a:r>
            <a:r>
              <a:rPr lang="en-US" altLang="en-US" sz="2400">
                <a:solidFill>
                  <a:schemeClr val="bg2"/>
                </a:solidFill>
              </a:rPr>
              <a:t>s</a:t>
            </a:r>
            <a:endParaRPr lang="en-IN" altLang="en-US" sz="24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80485_16_12.jpg">
            <a:extLst>
              <a:ext uri="{FF2B5EF4-FFF2-40B4-BE49-F238E27FC236}">
                <a16:creationId xmlns:a16="http://schemas.microsoft.com/office/drawing/2014/main" id="{E86CF635-78BE-43A4-E5AF-4D93C1E8D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"/>
          <a:stretch>
            <a:fillRect/>
          </a:stretch>
        </p:blipFill>
        <p:spPr bwMode="auto">
          <a:xfrm>
            <a:off x="304800" y="1676400"/>
            <a:ext cx="85344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5">
            <a:extLst>
              <a:ext uri="{FF2B5EF4-FFF2-40B4-BE49-F238E27FC236}">
                <a16:creationId xmlns:a16="http://schemas.microsoft.com/office/drawing/2014/main" id="{D35F7F8B-7D71-11A6-8D52-65DA7E92B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548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Note:</a:t>
            </a:r>
            <a:r>
              <a:rPr lang="en-US" altLang="en-US" sz="1800" b="0"/>
              <a:t> compare the </a:t>
            </a:r>
            <a:r>
              <a:rPr lang="en-US" altLang="en-US" sz="1800" b="0" i="1"/>
              <a:t>electrostatic</a:t>
            </a:r>
            <a:r>
              <a:rPr lang="en-US" altLang="en-US" sz="1800" b="0"/>
              <a:t> potential Map below</a:t>
            </a:r>
          </a:p>
        </p:txBody>
      </p:sp>
      <p:sp>
        <p:nvSpPr>
          <p:cNvPr id="33796" name="Text Box 6">
            <a:extLst>
              <a:ext uri="{FF2B5EF4-FFF2-40B4-BE49-F238E27FC236}">
                <a16:creationId xmlns:a16="http://schemas.microsoft.com/office/drawing/2014/main" id="{F61BAC40-2184-C35C-1EA5-22F2BB8C4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9600"/>
            <a:ext cx="90868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b="0"/>
              <a:t>Ring is more POSITIVE (</a:t>
            </a:r>
            <a:r>
              <a:rPr lang="en-US" altLang="en-US" b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yellow</a:t>
            </a:r>
            <a:r>
              <a:rPr lang="en-US" altLang="en-US" b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-green</a:t>
            </a:r>
            <a:r>
              <a:rPr lang="en-US" altLang="en-US" b="0"/>
              <a:t>) when </a:t>
            </a:r>
            <a:r>
              <a:rPr lang="en-US" altLang="en-US" b="0" i="1" u="sng"/>
              <a:t>e- </a:t>
            </a:r>
            <a:r>
              <a:rPr lang="en-US" altLang="en-US" i="1" u="sng">
                <a:solidFill>
                  <a:srgbClr val="0099FF"/>
                </a:solidFill>
              </a:rPr>
              <a:t>withdrawing</a:t>
            </a:r>
            <a:r>
              <a:rPr lang="en-US" altLang="en-US" b="0" i="1" u="sng">
                <a:solidFill>
                  <a:srgbClr val="0099FF"/>
                </a:solidFill>
              </a:rPr>
              <a:t> group</a:t>
            </a:r>
            <a:r>
              <a:rPr lang="en-US" altLang="en-US" b="0">
                <a:solidFill>
                  <a:srgbClr val="0099FF"/>
                </a:solidFill>
              </a:rPr>
              <a:t>s</a:t>
            </a:r>
            <a:r>
              <a:rPr lang="en-US" altLang="en-US" b="0"/>
              <a:t> are present: </a:t>
            </a:r>
            <a:r>
              <a:rPr lang="en-US" altLang="en-US"/>
              <a:t>A</a:t>
            </a:r>
            <a:r>
              <a:rPr lang="en-US" altLang="en-US" b="0"/>
              <a:t> &amp; </a:t>
            </a:r>
            <a:r>
              <a:rPr lang="en-US" altLang="en-US"/>
              <a:t>B</a:t>
            </a:r>
          </a:p>
        </p:txBody>
      </p:sp>
      <p:sp>
        <p:nvSpPr>
          <p:cNvPr id="30725" name="Text Box 7">
            <a:extLst>
              <a:ext uri="{FF2B5EF4-FFF2-40B4-BE49-F238E27FC236}">
                <a16:creationId xmlns:a16="http://schemas.microsoft.com/office/drawing/2014/main" id="{C4D47C4D-DC6F-520A-448E-2397FE7F0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867400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  <a:r>
              <a:rPr lang="en-US" altLang="en-US" sz="2400" b="0"/>
              <a:t>)</a:t>
            </a:r>
          </a:p>
        </p:txBody>
      </p:sp>
      <p:sp>
        <p:nvSpPr>
          <p:cNvPr id="30726" name="Text Box 8">
            <a:extLst>
              <a:ext uri="{FF2B5EF4-FFF2-40B4-BE49-F238E27FC236}">
                <a16:creationId xmlns:a16="http://schemas.microsoft.com/office/drawing/2014/main" id="{051BC319-7B67-2275-1B7C-3B8710B23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67400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  <a:r>
              <a:rPr lang="en-US" altLang="en-US" sz="2400" b="0"/>
              <a:t>)</a:t>
            </a:r>
          </a:p>
        </p:txBody>
      </p:sp>
      <p:sp>
        <p:nvSpPr>
          <p:cNvPr id="30727" name="Text Box 9">
            <a:extLst>
              <a:ext uri="{FF2B5EF4-FFF2-40B4-BE49-F238E27FC236}">
                <a16:creationId xmlns:a16="http://schemas.microsoft.com/office/drawing/2014/main" id="{5C3C57B0-9236-7F21-7630-D49B21F96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867400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  <a:r>
              <a:rPr lang="en-US" altLang="en-US" sz="2400" b="0"/>
              <a:t>)</a:t>
            </a:r>
          </a:p>
        </p:txBody>
      </p:sp>
      <p:sp>
        <p:nvSpPr>
          <p:cNvPr id="30728" name="Text Box 10">
            <a:extLst>
              <a:ext uri="{FF2B5EF4-FFF2-40B4-BE49-F238E27FC236}">
                <a16:creationId xmlns:a16="http://schemas.microsoft.com/office/drawing/2014/main" id="{C96A07C7-1EF6-F3A8-0D87-2C3361A0B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1081088"/>
            <a:ext cx="683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Ring is more negative (red) when </a:t>
            </a:r>
            <a:r>
              <a:rPr lang="en-US" altLang="en-US" sz="1800" b="0" i="1" u="sng"/>
              <a:t>e- </a:t>
            </a:r>
            <a:r>
              <a:rPr lang="en-US" altLang="en-US" sz="1800" i="1" u="sng">
                <a:solidFill>
                  <a:srgbClr val="D60093"/>
                </a:solidFill>
              </a:rPr>
              <a:t>donating</a:t>
            </a:r>
            <a:r>
              <a:rPr lang="en-US" altLang="en-US" sz="1800" b="0" i="1" u="sng"/>
              <a:t> group</a:t>
            </a:r>
            <a:r>
              <a:rPr lang="en-US" altLang="en-US" sz="1800" b="0"/>
              <a:t> is present </a:t>
            </a:r>
            <a:r>
              <a:rPr lang="en-US" altLang="en-US" sz="1800"/>
              <a:t>C</a:t>
            </a:r>
            <a:r>
              <a:rPr lang="en-US" altLang="en-US" sz="1800" b="0"/>
              <a:t>:</a:t>
            </a:r>
          </a:p>
        </p:txBody>
      </p:sp>
      <p:sp>
        <p:nvSpPr>
          <p:cNvPr id="30729" name="Rectangle 12">
            <a:extLst>
              <a:ext uri="{FF2B5EF4-FFF2-40B4-BE49-F238E27FC236}">
                <a16:creationId xmlns:a16="http://schemas.microsoft.com/office/drawing/2014/main" id="{F9A3767E-90D9-EC1A-22E8-741B228A5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524000"/>
            <a:ext cx="2438400" cy="47244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0730" name="Line 13">
            <a:extLst>
              <a:ext uri="{FF2B5EF4-FFF2-40B4-BE49-F238E27FC236}">
                <a16:creationId xmlns:a16="http://schemas.microsoft.com/office/drawing/2014/main" id="{DF919678-A27D-8E6D-F692-FC5590785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6553200"/>
            <a:ext cx="213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Text Box 14">
            <a:extLst>
              <a:ext uri="{FF2B5EF4-FFF2-40B4-BE49-F238E27FC236}">
                <a16:creationId xmlns:a16="http://schemas.microsoft.com/office/drawing/2014/main" id="{DDF1C0AB-4048-3726-0A73-781053EA7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338888"/>
            <a:ext cx="213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/>
              <a:t>All influenced by….</a:t>
            </a:r>
          </a:p>
        </p:txBody>
      </p:sp>
      <p:sp>
        <p:nvSpPr>
          <p:cNvPr id="30732" name="Line 17">
            <a:extLst>
              <a:ext uri="{FF2B5EF4-FFF2-40B4-BE49-F238E27FC236}">
                <a16:creationId xmlns:a16="http://schemas.microsoft.com/office/drawing/2014/main" id="{5275BD2C-6310-4EAE-42CE-157B99A88E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90600" y="2209800"/>
            <a:ext cx="152400" cy="53340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8">
            <a:extLst>
              <a:ext uri="{FF2B5EF4-FFF2-40B4-BE49-F238E27FC236}">
                <a16:creationId xmlns:a16="http://schemas.microsoft.com/office/drawing/2014/main" id="{5DFF25AE-FFB0-3D38-2CB6-0CA7215D8E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24200" y="2133600"/>
            <a:ext cx="152400" cy="53340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19">
            <a:extLst>
              <a:ext uri="{FF2B5EF4-FFF2-40B4-BE49-F238E27FC236}">
                <a16:creationId xmlns:a16="http://schemas.microsoft.com/office/drawing/2014/main" id="{3DD09D63-830D-C30B-1DD9-72C2F2F473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48600" y="2209800"/>
            <a:ext cx="0" cy="609600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Rectangle 5">
            <a:extLst>
              <a:ext uri="{FF2B5EF4-FFF2-40B4-BE49-F238E27FC236}">
                <a16:creationId xmlns:a16="http://schemas.microsoft.com/office/drawing/2014/main" id="{D21A1F8D-7545-742B-2EB3-298EC6FEC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963" y="44450"/>
            <a:ext cx="1366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600">
                <a:solidFill>
                  <a:srgbClr val="0000FF"/>
                </a:solidFill>
              </a:rPr>
              <a:t>Ba</a:t>
            </a:r>
            <a:r>
              <a:rPr lang="en-US" altLang="en-US" sz="1600">
                <a:solidFill>
                  <a:srgbClr val="0000FF"/>
                </a:solidFill>
              </a:rPr>
              <a:t>ckground</a:t>
            </a:r>
          </a:p>
        </p:txBody>
      </p:sp>
      <p:sp>
        <p:nvSpPr>
          <p:cNvPr id="30736" name="Text Box 17">
            <a:extLst>
              <a:ext uri="{FF2B5EF4-FFF2-40B4-BE49-F238E27FC236}">
                <a16:creationId xmlns:a16="http://schemas.microsoft.com/office/drawing/2014/main" id="{38971046-2DC8-B48A-1BA5-2C0976955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4281488"/>
            <a:ext cx="2171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neutral = standard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>
            <a:extLst>
              <a:ext uri="{FF2B5EF4-FFF2-40B4-BE49-F238E27FC236}">
                <a16:creationId xmlns:a16="http://schemas.microsoft.com/office/drawing/2014/main" id="{BEC4C79C-31D3-1883-B64B-CD87A7492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713" y="82550"/>
            <a:ext cx="963612" cy="527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RECALL</a:t>
            </a:r>
            <a:r>
              <a:rPr lang="en-US" altLang="en-US" sz="1400" b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/>
              <a:t>Chap 2.1</a:t>
            </a:r>
          </a:p>
        </p:txBody>
      </p:sp>
      <p:pic>
        <p:nvPicPr>
          <p:cNvPr id="31747" name="Picture 6" descr="16_u023">
            <a:extLst>
              <a:ext uri="{FF2B5EF4-FFF2-40B4-BE49-F238E27FC236}">
                <a16:creationId xmlns:a16="http://schemas.microsoft.com/office/drawing/2014/main" id="{5BDC2E35-249A-2405-AD65-85262B174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24"/>
          <a:stretch>
            <a:fillRect/>
          </a:stretch>
        </p:blipFill>
        <p:spPr bwMode="auto">
          <a:xfrm>
            <a:off x="228600" y="1046163"/>
            <a:ext cx="670560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6">
            <a:extLst>
              <a:ext uri="{FF2B5EF4-FFF2-40B4-BE49-F238E27FC236}">
                <a16:creationId xmlns:a16="http://schemas.microsoft.com/office/drawing/2014/main" id="{F6EE41C8-49B2-4B15-B21E-C885036D1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3429000"/>
            <a:ext cx="323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tx2"/>
                </a:solidFill>
              </a:rPr>
              <a:t>2</a:t>
            </a:r>
            <a:r>
              <a:rPr lang="en-US" altLang="en-US" sz="2400" b="0" i="1">
                <a:solidFill>
                  <a:schemeClr val="tx2"/>
                </a:solidFill>
              </a:rPr>
              <a:t>) </a:t>
            </a:r>
            <a:r>
              <a:rPr lang="en-US" altLang="en-US" sz="2400" i="1">
                <a:solidFill>
                  <a:schemeClr val="tx2"/>
                </a:solidFill>
              </a:rPr>
              <a:t>Resonance</a:t>
            </a:r>
            <a:r>
              <a:rPr lang="en-US" altLang="en-US" sz="2400" b="0" i="1">
                <a:solidFill>
                  <a:schemeClr val="tx2"/>
                </a:solidFill>
              </a:rPr>
              <a:t> effects:</a:t>
            </a:r>
          </a:p>
        </p:txBody>
      </p:sp>
      <p:pic>
        <p:nvPicPr>
          <p:cNvPr id="31749" name="Picture 6" descr="16_u024">
            <a:extLst>
              <a:ext uri="{FF2B5EF4-FFF2-40B4-BE49-F238E27FC236}">
                <a16:creationId xmlns:a16="http://schemas.microsoft.com/office/drawing/2014/main" id="{A22C3C14-0900-FB82-8C33-73C7AE445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4"/>
          <a:stretch>
            <a:fillRect/>
          </a:stretch>
        </p:blipFill>
        <p:spPr bwMode="auto">
          <a:xfrm>
            <a:off x="10287000" y="3657600"/>
            <a:ext cx="57912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16_u023">
            <a:extLst>
              <a:ext uri="{FF2B5EF4-FFF2-40B4-BE49-F238E27FC236}">
                <a16:creationId xmlns:a16="http://schemas.microsoft.com/office/drawing/2014/main" id="{168772B7-F3EA-2C04-8254-595CA6C83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9" t="55289" r="37349"/>
          <a:stretch>
            <a:fillRect/>
          </a:stretch>
        </p:blipFill>
        <p:spPr bwMode="auto">
          <a:xfrm>
            <a:off x="7467600" y="1122363"/>
            <a:ext cx="18288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Line 9">
            <a:extLst>
              <a:ext uri="{FF2B5EF4-FFF2-40B4-BE49-F238E27FC236}">
                <a16:creationId xmlns:a16="http://schemas.microsoft.com/office/drawing/2014/main" id="{BD988D77-FCF8-C180-B28E-B4A2358062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1655763"/>
            <a:ext cx="381000" cy="2286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Rectangle 10">
            <a:extLst>
              <a:ext uri="{FF2B5EF4-FFF2-40B4-BE49-F238E27FC236}">
                <a16:creationId xmlns:a16="http://schemas.microsoft.com/office/drawing/2014/main" id="{9E916B96-2DC9-92FA-6189-4CAD0F43A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28613"/>
            <a:ext cx="5048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</a:rPr>
              <a:t>a</a:t>
            </a:r>
            <a:r>
              <a:rPr lang="en-US" altLang="en-US" sz="1800" b="0" i="1">
                <a:solidFill>
                  <a:schemeClr val="tx2"/>
                </a:solidFill>
              </a:rPr>
              <a:t>) </a:t>
            </a:r>
            <a:r>
              <a:rPr lang="en-US" altLang="en-US" sz="1800" b="0" i="1">
                <a:solidFill>
                  <a:srgbClr val="D60093"/>
                </a:solidFill>
              </a:rPr>
              <a:t>withdrawal</a:t>
            </a:r>
            <a:r>
              <a:rPr lang="en-US" altLang="en-US" sz="1800" b="0">
                <a:solidFill>
                  <a:schemeClr val="tx2"/>
                </a:solidFill>
              </a:rPr>
              <a:t> or </a:t>
            </a:r>
            <a:r>
              <a:rPr lang="en-US" altLang="en-US" sz="1800" i="1">
                <a:solidFill>
                  <a:srgbClr val="0000FF"/>
                </a:solidFill>
              </a:rPr>
              <a:t>b</a:t>
            </a:r>
            <a:r>
              <a:rPr lang="en-US" altLang="en-US" sz="1800" b="0">
                <a:solidFill>
                  <a:schemeClr val="tx2"/>
                </a:solidFill>
              </a:rPr>
              <a:t>) </a:t>
            </a:r>
            <a:r>
              <a:rPr lang="en-US" altLang="en-US" sz="1800" b="0" i="1">
                <a:solidFill>
                  <a:srgbClr val="D60093"/>
                </a:solidFill>
              </a:rPr>
              <a:t>donation</a:t>
            </a:r>
            <a:r>
              <a:rPr lang="en-US" altLang="en-US" sz="1800" b="0">
                <a:solidFill>
                  <a:srgbClr val="D60093"/>
                </a:solidFill>
              </a:rPr>
              <a:t> </a:t>
            </a:r>
            <a:r>
              <a:rPr lang="en-US" altLang="en-US" sz="1800" b="0">
                <a:solidFill>
                  <a:schemeClr val="tx2"/>
                </a:solidFill>
              </a:rPr>
              <a:t>of </a:t>
            </a:r>
            <a:r>
              <a:rPr lang="en-US" altLang="en-US" sz="1800" b="0">
                <a:solidFill>
                  <a:srgbClr val="00CC00"/>
                </a:solidFill>
              </a:rPr>
              <a:t>e-</a:t>
            </a:r>
            <a:r>
              <a:rPr lang="en-US" altLang="en-US" sz="1800" b="0">
                <a:solidFill>
                  <a:schemeClr val="tx2"/>
                </a:solidFill>
              </a:rPr>
              <a:t> thru a </a:t>
            </a:r>
            <a:r>
              <a:rPr lang="el-GR" altLang="en-US" sz="1800" b="0">
                <a:solidFill>
                  <a:schemeClr val="tx2"/>
                </a:solidFill>
              </a:rPr>
              <a:t>σ</a:t>
            </a:r>
            <a:r>
              <a:rPr lang="en-US" altLang="en-US" sz="1800" b="0">
                <a:solidFill>
                  <a:schemeClr val="tx2"/>
                </a:solidFill>
              </a:rPr>
              <a:t> bond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2"/>
                </a:solidFill>
              </a:rPr>
              <a:t>(based on </a:t>
            </a:r>
            <a:r>
              <a:rPr lang="en-US" altLang="en-US" sz="1800" i="1">
                <a:solidFill>
                  <a:schemeClr val="tx2"/>
                </a:solidFill>
              </a:rPr>
              <a:t>electronegativity</a:t>
            </a:r>
            <a:r>
              <a:rPr lang="en-US" altLang="en-US" sz="1800" b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1753" name="Text Box 11">
            <a:extLst>
              <a:ext uri="{FF2B5EF4-FFF2-40B4-BE49-F238E27FC236}">
                <a16:creationId xmlns:a16="http://schemas.microsoft.com/office/drawing/2014/main" id="{1D3F5E90-686D-9B50-D663-43A778D66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2605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1754" name="Line 13">
            <a:extLst>
              <a:ext uri="{FF2B5EF4-FFF2-40B4-BE49-F238E27FC236}">
                <a16:creationId xmlns:a16="http://schemas.microsoft.com/office/drawing/2014/main" id="{DBD9933D-5C8B-6D78-50D5-06CF63DB24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9600" y="1503363"/>
            <a:ext cx="457200" cy="3048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Text Box 15">
            <a:extLst>
              <a:ext uri="{FF2B5EF4-FFF2-40B4-BE49-F238E27FC236}">
                <a16:creationId xmlns:a16="http://schemas.microsoft.com/office/drawing/2014/main" id="{340CA01D-9982-5B37-DCAB-85A435998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046163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</a:rPr>
              <a:t>a</a:t>
            </a:r>
            <a:r>
              <a:rPr lang="en-US" altLang="en-US" sz="1800" b="0"/>
              <a:t>)</a:t>
            </a:r>
          </a:p>
        </p:txBody>
      </p:sp>
      <p:sp>
        <p:nvSpPr>
          <p:cNvPr id="31756" name="Text Box 16">
            <a:extLst>
              <a:ext uri="{FF2B5EF4-FFF2-40B4-BE49-F238E27FC236}">
                <a16:creationId xmlns:a16="http://schemas.microsoft.com/office/drawing/2014/main" id="{FB3CF098-60B9-E545-830B-77199473D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046163"/>
            <a:ext cx="40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</a:rPr>
              <a:t>b</a:t>
            </a:r>
            <a:r>
              <a:rPr lang="en-US" altLang="en-US" sz="1800" b="0"/>
              <a:t>)</a:t>
            </a:r>
          </a:p>
        </p:txBody>
      </p:sp>
      <p:sp>
        <p:nvSpPr>
          <p:cNvPr id="31757" name="Line 17">
            <a:extLst>
              <a:ext uri="{FF2B5EF4-FFF2-40B4-BE49-F238E27FC236}">
                <a16:creationId xmlns:a16="http://schemas.microsoft.com/office/drawing/2014/main" id="{DE542299-C918-5571-0466-9B628D8FC2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1655763"/>
            <a:ext cx="381000" cy="2286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18">
            <a:extLst>
              <a:ext uri="{FF2B5EF4-FFF2-40B4-BE49-F238E27FC236}">
                <a16:creationId xmlns:a16="http://schemas.microsoft.com/office/drawing/2014/main" id="{EEACF6E1-72E7-D6E8-14AB-C15D0E77C4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1655763"/>
            <a:ext cx="381000" cy="2286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19">
            <a:extLst>
              <a:ext uri="{FF2B5EF4-FFF2-40B4-BE49-F238E27FC236}">
                <a16:creationId xmlns:a16="http://schemas.microsoft.com/office/drawing/2014/main" id="{FAC7149C-64B1-5378-1BA1-A2EC527217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503363"/>
            <a:ext cx="685800" cy="3810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20">
            <a:extLst>
              <a:ext uri="{FF2B5EF4-FFF2-40B4-BE49-F238E27FC236}">
                <a16:creationId xmlns:a16="http://schemas.microsoft.com/office/drawing/2014/main" id="{5736AA75-5B6C-14CC-9770-65B8957224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1579563"/>
            <a:ext cx="533400" cy="3048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61" name="Picture 6" descr="16_u024">
            <a:extLst>
              <a:ext uri="{FF2B5EF4-FFF2-40B4-BE49-F238E27FC236}">
                <a16:creationId xmlns:a16="http://schemas.microsoft.com/office/drawing/2014/main" id="{EE4F8EBD-7C35-D0A5-0EC6-DC0A3C59E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57" r="75000" b="-1149"/>
          <a:stretch>
            <a:fillRect/>
          </a:stretch>
        </p:blipFill>
        <p:spPr bwMode="auto">
          <a:xfrm>
            <a:off x="9448800" y="6096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2" descr="80485_16_u025.jpg">
            <a:extLst>
              <a:ext uri="{FF2B5EF4-FFF2-40B4-BE49-F238E27FC236}">
                <a16:creationId xmlns:a16="http://schemas.microsoft.com/office/drawing/2014/main" id="{3515D2AB-04FC-FABA-E864-0240AB8EA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3"/>
          <a:stretch>
            <a:fillRect/>
          </a:stretch>
        </p:blipFill>
        <p:spPr bwMode="auto">
          <a:xfrm>
            <a:off x="3276600" y="3200400"/>
            <a:ext cx="55626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3" name="Text Box 24">
            <a:extLst>
              <a:ext uri="{FF2B5EF4-FFF2-40B4-BE49-F238E27FC236}">
                <a16:creationId xmlns:a16="http://schemas.microsoft.com/office/drawing/2014/main" id="{4DD1E0F9-FD96-AC6C-041D-00C7C296E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850" y="3886200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a</a:t>
            </a:r>
            <a:r>
              <a:rPr lang="en-US" altLang="en-US" sz="1800" b="0"/>
              <a:t>) </a:t>
            </a:r>
            <a:r>
              <a:rPr lang="en-US" altLang="en-US" sz="1800" b="0">
                <a:solidFill>
                  <a:srgbClr val="D60093"/>
                </a:solidFill>
              </a:rPr>
              <a:t>withdrawal</a:t>
            </a:r>
          </a:p>
        </p:txBody>
      </p:sp>
      <p:sp>
        <p:nvSpPr>
          <p:cNvPr id="31764" name="Text Box 25">
            <a:extLst>
              <a:ext uri="{FF2B5EF4-FFF2-40B4-BE49-F238E27FC236}">
                <a16:creationId xmlns:a16="http://schemas.microsoft.com/office/drawing/2014/main" id="{49444960-0C5B-57F9-1C51-0F40C8552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0" y="5410200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b</a:t>
            </a:r>
            <a:r>
              <a:rPr lang="en-US" altLang="en-US" sz="1800" b="0"/>
              <a:t>) </a:t>
            </a:r>
            <a:r>
              <a:rPr lang="en-US" altLang="en-US" sz="1800" b="0">
                <a:solidFill>
                  <a:srgbClr val="D60093"/>
                </a:solidFill>
              </a:rPr>
              <a:t>donation </a:t>
            </a:r>
          </a:p>
        </p:txBody>
      </p:sp>
      <p:sp>
        <p:nvSpPr>
          <p:cNvPr id="31765" name="Text Box 26">
            <a:extLst>
              <a:ext uri="{FF2B5EF4-FFF2-40B4-BE49-F238E27FC236}">
                <a16:creationId xmlns:a16="http://schemas.microsoft.com/office/drawing/2014/main" id="{B6599310-5CE2-3439-2E5C-E5D28B252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64250"/>
            <a:ext cx="5454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of </a:t>
            </a:r>
            <a:r>
              <a:rPr lang="en-US" altLang="en-US" sz="1800" i="1">
                <a:solidFill>
                  <a:srgbClr val="009900"/>
                </a:solidFill>
              </a:rPr>
              <a:t>e-</a:t>
            </a:r>
            <a:r>
              <a:rPr lang="en-US" altLang="en-US" sz="1800" b="0"/>
              <a:t> thru a </a:t>
            </a:r>
            <a:r>
              <a:rPr lang="el-GR" alt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 bond due to overlap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of a </a:t>
            </a:r>
            <a:r>
              <a:rPr lang="en-US" altLang="en-US" sz="18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orbital on substituent</a:t>
            </a:r>
            <a:r>
              <a:rPr lang="en-US" altLang="en-US" sz="18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800" b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 or</a:t>
            </a:r>
            <a:r>
              <a:rPr lang="en-US" altLang="en-US" sz="1800" b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US" altLang="en-US" sz="18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) w/ p-</a:t>
            </a:r>
            <a:r>
              <a:rPr lang="en-US" alt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orbital on ring</a:t>
            </a:r>
            <a:r>
              <a:rPr lang="en-US" altLang="en-US" sz="18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6" name="Text Box 29">
            <a:extLst>
              <a:ext uri="{FF2B5EF4-FFF2-40B4-BE49-F238E27FC236}">
                <a16:creationId xmlns:a16="http://schemas.microsoft.com/office/drawing/2014/main" id="{C6D0C3BD-98AB-709A-F75E-E544F2CF6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46847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or</a:t>
            </a:r>
          </a:p>
        </p:txBody>
      </p:sp>
      <p:sp>
        <p:nvSpPr>
          <p:cNvPr id="31767" name="Line 30">
            <a:extLst>
              <a:ext uri="{FF2B5EF4-FFF2-40B4-BE49-F238E27FC236}">
                <a16:creationId xmlns:a16="http://schemas.microsoft.com/office/drawing/2014/main" id="{7A86A565-CF4B-A0C2-ED62-FBAA265E2F2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Rectangle 26">
            <a:extLst>
              <a:ext uri="{FF2B5EF4-FFF2-40B4-BE49-F238E27FC236}">
                <a16:creationId xmlns:a16="http://schemas.microsoft.com/office/drawing/2014/main" id="{BF0965D3-7767-BCD8-6DFF-A7AE5857C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307975"/>
            <a:ext cx="27209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i="1">
                <a:solidFill>
                  <a:schemeClr val="tx2"/>
                </a:solidFill>
              </a:rPr>
              <a:t>1</a:t>
            </a:r>
            <a:r>
              <a:rPr lang="en-US" altLang="en-US" sz="2200" b="0" i="1">
                <a:solidFill>
                  <a:schemeClr val="tx2"/>
                </a:solidFill>
              </a:rPr>
              <a:t>) </a:t>
            </a:r>
            <a:r>
              <a:rPr lang="en-US" altLang="en-US" sz="2200" i="1">
                <a:solidFill>
                  <a:schemeClr val="tx2"/>
                </a:solidFill>
              </a:rPr>
              <a:t>Inductive </a:t>
            </a:r>
            <a:r>
              <a:rPr lang="en-US" altLang="en-US" sz="2200" b="0" i="1">
                <a:solidFill>
                  <a:schemeClr val="tx2"/>
                </a:solidFill>
              </a:rPr>
              <a:t>effects: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900449D-F811-87C8-0470-375C36480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 what’s happening and why?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>
            <a:extLst>
              <a:ext uri="{FF2B5EF4-FFF2-40B4-BE49-F238E27FC236}">
                <a16:creationId xmlns:a16="http://schemas.microsoft.com/office/drawing/2014/main" id="{B76F788E-5D97-8FF9-C9D3-B659AD75F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545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/>
              <a:t>Ortho</a:t>
            </a:r>
            <a:r>
              <a:rPr lang="en-US" altLang="en-US" sz="2400" b="0"/>
              <a:t>- and </a:t>
            </a:r>
            <a:r>
              <a:rPr lang="en-US" altLang="en-US" sz="2400" b="0" i="1"/>
              <a:t>para</a:t>
            </a:r>
            <a:r>
              <a:rPr lang="en-US" altLang="en-US" sz="2400" b="0"/>
              <a:t>-</a:t>
            </a:r>
            <a:r>
              <a:rPr lang="en-US" altLang="en-US" sz="2400">
                <a:solidFill>
                  <a:srgbClr val="FF0066"/>
                </a:solidFill>
              </a:rPr>
              <a:t>Directing activators</a:t>
            </a:r>
            <a:r>
              <a:rPr lang="en-US" altLang="en-US" sz="2400" b="0">
                <a:solidFill>
                  <a:srgbClr val="FF0066"/>
                </a:solidFill>
              </a:rPr>
              <a:t>: 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2B09C244-58A1-A290-6E1E-3DE0E2E5E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/>
          <a:stretch>
            <a:fillRect/>
          </a:stretch>
        </p:blipFill>
        <p:spPr bwMode="auto">
          <a:xfrm>
            <a:off x="2514600" y="1143000"/>
            <a:ext cx="6629400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10">
            <a:extLst>
              <a:ext uri="{FF2B5EF4-FFF2-40B4-BE49-F238E27FC236}">
                <a16:creationId xmlns:a16="http://schemas.microsoft.com/office/drawing/2014/main" id="{FB868030-9153-063F-29BB-70B160A14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4495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Inductive</a:t>
            </a:r>
            <a:r>
              <a:rPr lang="en-US" altLang="en-US" sz="1800" b="0" i="1">
                <a:solidFill>
                  <a:schemeClr val="tx2"/>
                </a:solidFill>
              </a:rPr>
              <a:t> and </a:t>
            </a:r>
            <a:r>
              <a:rPr lang="en-US" altLang="en-US" sz="1800" i="1">
                <a:solidFill>
                  <a:schemeClr val="tx2"/>
                </a:solidFill>
              </a:rPr>
              <a:t>resonance</a:t>
            </a:r>
            <a:r>
              <a:rPr lang="en-US" altLang="en-US" sz="1800" b="0" i="1">
                <a:solidFill>
                  <a:schemeClr val="tx2"/>
                </a:solidFill>
              </a:rPr>
              <a:t> effects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chemeClr val="tx2"/>
                </a:solidFill>
              </a:rPr>
              <a:t>influence orientations and (</a:t>
            </a:r>
            <a:r>
              <a:rPr lang="en-US" altLang="en-US" sz="1800">
                <a:solidFill>
                  <a:srgbClr val="FF0000"/>
                </a:solidFill>
              </a:rPr>
              <a:t>yields</a:t>
            </a:r>
            <a:r>
              <a:rPr lang="en-US" altLang="en-US" sz="1800" b="0" i="1">
                <a:solidFill>
                  <a:schemeClr val="tx2"/>
                </a:solidFill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chemeClr val="tx2"/>
                </a:solidFill>
              </a:rPr>
              <a:t>of aromatic substitutions…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e.g.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</a:rPr>
              <a:t>see Handout 2</a:t>
            </a:r>
          </a:p>
        </p:txBody>
      </p:sp>
      <p:sp>
        <p:nvSpPr>
          <p:cNvPr id="33797" name="Rectangle 11">
            <a:extLst>
              <a:ext uri="{FF2B5EF4-FFF2-40B4-BE49-F238E27FC236}">
                <a16:creationId xmlns:a16="http://schemas.microsoft.com/office/drawing/2014/main" id="{3F22954F-CB1B-FAB7-BCDE-F8A3E0EC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752600"/>
            <a:ext cx="4572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3798" name="Rectangle 12">
            <a:extLst>
              <a:ext uri="{FF2B5EF4-FFF2-40B4-BE49-F238E27FC236}">
                <a16:creationId xmlns:a16="http://schemas.microsoft.com/office/drawing/2014/main" id="{89976FA3-1417-F236-E828-7AD648D52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724400"/>
            <a:ext cx="4572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9" name="Rectangle 15">
            <a:extLst>
              <a:ext uri="{FF2B5EF4-FFF2-40B4-BE49-F238E27FC236}">
                <a16:creationId xmlns:a16="http://schemas.microsoft.com/office/drawing/2014/main" id="{18343B93-29EB-F570-8F66-2192DB608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8" y="3292475"/>
            <a:ext cx="6969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D60093"/>
                </a:solidFill>
              </a:rPr>
              <a:t>HNO</a:t>
            </a:r>
            <a:r>
              <a:rPr lang="en-US" altLang="en-US" sz="1400" b="0" baseline="-25000">
                <a:solidFill>
                  <a:srgbClr val="D60093"/>
                </a:solidFill>
              </a:rPr>
              <a:t>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tx2"/>
                </a:solidFill>
              </a:rPr>
              <a:t>H</a:t>
            </a:r>
            <a:r>
              <a:rPr lang="en-US" altLang="en-US" sz="1400" b="0" baseline="-25000">
                <a:solidFill>
                  <a:schemeClr val="tx2"/>
                </a:solidFill>
              </a:rPr>
              <a:t>2</a:t>
            </a:r>
            <a:r>
              <a:rPr lang="en-US" altLang="en-US" sz="1400" b="0">
                <a:solidFill>
                  <a:schemeClr val="tx2"/>
                </a:solidFill>
              </a:rPr>
              <a:t>SO</a:t>
            </a:r>
            <a:r>
              <a:rPr lang="en-US" altLang="en-US" sz="1400" b="0" baseline="-25000">
                <a:solidFill>
                  <a:schemeClr val="tx2"/>
                </a:solidFill>
              </a:rPr>
              <a:t>4</a:t>
            </a:r>
          </a:p>
        </p:txBody>
      </p:sp>
      <p:pic>
        <p:nvPicPr>
          <p:cNvPr id="33800" name="Picture 3">
            <a:extLst>
              <a:ext uri="{FF2B5EF4-FFF2-40B4-BE49-F238E27FC236}">
                <a16:creationId xmlns:a16="http://schemas.microsoft.com/office/drawing/2014/main" id="{C26479C3-4D46-55DF-4BB3-7C1D101B1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70" r="91579" b="34863"/>
          <a:stretch>
            <a:fillRect/>
          </a:stretch>
        </p:blipFill>
        <p:spPr bwMode="auto">
          <a:xfrm>
            <a:off x="1066800" y="2895600"/>
            <a:ext cx="60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Rectangle 19">
            <a:extLst>
              <a:ext uri="{FF2B5EF4-FFF2-40B4-BE49-F238E27FC236}">
                <a16:creationId xmlns:a16="http://schemas.microsoft.com/office/drawing/2014/main" id="{C6E562E1-FF5B-2EF2-642B-957ADC357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096000"/>
            <a:ext cx="4267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3802" name="Text Box 20">
            <a:extLst>
              <a:ext uri="{FF2B5EF4-FFF2-40B4-BE49-F238E27FC236}">
                <a16:creationId xmlns:a16="http://schemas.microsoft.com/office/drawing/2014/main" id="{59E2D27F-1600-4D63-9569-742A51D4B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0"/>
            <a:ext cx="899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NOTES: </a:t>
            </a:r>
            <a:r>
              <a:rPr lang="en-US" altLang="en-US" sz="1800" b="0" i="1">
                <a:solidFill>
                  <a:schemeClr val="tx2"/>
                </a:solidFill>
              </a:rPr>
              <a:t>Ortho</a:t>
            </a:r>
            <a:r>
              <a:rPr lang="en-US" altLang="en-US" sz="1800" b="0">
                <a:solidFill>
                  <a:schemeClr val="tx2"/>
                </a:solidFill>
              </a:rPr>
              <a:t> and </a:t>
            </a:r>
            <a:r>
              <a:rPr lang="en-US" altLang="en-US" sz="1800" b="0" i="1">
                <a:solidFill>
                  <a:schemeClr val="tx2"/>
                </a:solidFill>
              </a:rPr>
              <a:t>Para</a:t>
            </a:r>
            <a:r>
              <a:rPr lang="en-US" altLang="en-US" sz="1800" b="0">
                <a:solidFill>
                  <a:schemeClr val="tx2"/>
                </a:solidFill>
              </a:rPr>
              <a:t> carbocation</a:t>
            </a:r>
            <a:r>
              <a:rPr lang="en-US" altLang="en-US" sz="1800" b="0" baseline="30000">
                <a:solidFill>
                  <a:schemeClr val="tx2"/>
                </a:solidFill>
              </a:rPr>
              <a:t>+</a:t>
            </a:r>
            <a:r>
              <a:rPr lang="en-US" altLang="en-US" sz="1800" b="0">
                <a:solidFill>
                  <a:schemeClr val="tx2"/>
                </a:solidFill>
              </a:rPr>
              <a:t> compounds  are more stable than </a:t>
            </a:r>
            <a:r>
              <a:rPr lang="en-US" altLang="en-US" sz="1800" b="0" i="1">
                <a:solidFill>
                  <a:schemeClr val="tx2"/>
                </a:solidFill>
              </a:rPr>
              <a:t>Meta</a:t>
            </a:r>
            <a:r>
              <a:rPr lang="en-US" altLang="en-US" sz="1800" b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2"/>
                </a:solidFill>
              </a:rPr>
              <a:t>                  b/c their + charge is on </a:t>
            </a:r>
            <a:r>
              <a:rPr lang="en-US" altLang="en-US" sz="1800">
                <a:solidFill>
                  <a:schemeClr val="tx2"/>
                </a:solidFill>
              </a:rPr>
              <a:t>3</a:t>
            </a:r>
            <a:r>
              <a:rPr lang="en-US" altLang="en-US" sz="1800">
                <a:solidFill>
                  <a:schemeClr val="tx2"/>
                </a:solidFill>
                <a:latin typeface="ＭＳ Ｐゴシック" panose="020B0600070205080204" pitchFamily="34" charset="-128"/>
              </a:rPr>
              <a:t>º</a:t>
            </a:r>
            <a:r>
              <a:rPr lang="en-US" altLang="en-US" sz="1800" b="0">
                <a:solidFill>
                  <a:schemeClr val="tx2"/>
                </a:solidFill>
                <a:latin typeface="ＭＳ Ｐゴシック" panose="020B0600070205080204" pitchFamily="34" charset="-128"/>
              </a:rPr>
              <a:t> (boxed) vs 2º carbon (all the rest)</a:t>
            </a:r>
            <a:endParaRPr lang="en-US" altLang="en-US" sz="1800" b="0" baseline="-25000">
              <a:solidFill>
                <a:schemeClr val="tx2"/>
              </a:solidFill>
              <a:latin typeface="ＭＳ Ｐゴシック" panose="020B0600070205080204" pitchFamily="34" charset="-128"/>
            </a:endParaRPr>
          </a:p>
        </p:txBody>
      </p:sp>
      <p:sp>
        <p:nvSpPr>
          <p:cNvPr id="33803" name="Line 21">
            <a:extLst>
              <a:ext uri="{FF2B5EF4-FFF2-40B4-BE49-F238E27FC236}">
                <a16:creationId xmlns:a16="http://schemas.microsoft.com/office/drawing/2014/main" id="{6281479A-099C-DA5B-2E73-26D8744F6B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10163" y="1258888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Text Box 22">
            <a:extLst>
              <a:ext uri="{FF2B5EF4-FFF2-40B4-BE49-F238E27FC236}">
                <a16:creationId xmlns:a16="http://schemas.microsoft.com/office/drawing/2014/main" id="{843CBFAD-8A21-71C4-25DB-3416F2A0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363" y="990600"/>
            <a:ext cx="376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ym typeface="Wingdings" panose="05000000000000000000" pitchFamily="2" charset="2"/>
              </a:rPr>
              <a:t></a:t>
            </a:r>
            <a:endParaRPr lang="en-US" altLang="en-US" sz="1800" b="0"/>
          </a:p>
        </p:txBody>
      </p:sp>
      <p:sp>
        <p:nvSpPr>
          <p:cNvPr id="33805" name="Rectangle 24">
            <a:extLst>
              <a:ext uri="{FF2B5EF4-FFF2-40B4-BE49-F238E27FC236}">
                <a16:creationId xmlns:a16="http://schemas.microsoft.com/office/drawing/2014/main" id="{32269A5E-8BE9-E327-E8A2-D54CAF75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52400"/>
            <a:ext cx="202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D60093"/>
                </a:solidFill>
              </a:rPr>
              <a:t>Alkyl groups</a:t>
            </a:r>
          </a:p>
        </p:txBody>
      </p:sp>
      <p:sp>
        <p:nvSpPr>
          <p:cNvPr id="33806" name="Text Box 26">
            <a:extLst>
              <a:ext uri="{FF2B5EF4-FFF2-40B4-BE49-F238E27FC236}">
                <a16:creationId xmlns:a16="http://schemas.microsoft.com/office/drawing/2014/main" id="{4AD4ECE2-8D94-5114-4949-E2BD2AD85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623888"/>
            <a:ext cx="153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Figure 16-13</a:t>
            </a:r>
          </a:p>
        </p:txBody>
      </p:sp>
      <p:sp>
        <p:nvSpPr>
          <p:cNvPr id="33807" name="Rectangle 27">
            <a:extLst>
              <a:ext uri="{FF2B5EF4-FFF2-40B4-BE49-F238E27FC236}">
                <a16:creationId xmlns:a16="http://schemas.microsoft.com/office/drawing/2014/main" id="{1BA5AD17-080C-861D-5751-856024F26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0"/>
            <a:ext cx="8077200" cy="685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3808" name="Rectangle 28">
            <a:extLst>
              <a:ext uri="{FF2B5EF4-FFF2-40B4-BE49-F238E27FC236}">
                <a16:creationId xmlns:a16="http://schemas.microsoft.com/office/drawing/2014/main" id="{6A2D0FF3-AC3C-6CE5-77B6-D00618769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52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>
            <a:extLst>
              <a:ext uri="{FF2B5EF4-FFF2-40B4-BE49-F238E27FC236}">
                <a16:creationId xmlns:a16="http://schemas.microsoft.com/office/drawing/2014/main" id="{448695EC-E9C6-DCE9-2313-A58C340DF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2700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D60093"/>
                </a:solidFill>
              </a:rPr>
              <a:t>OH &amp; NH</a:t>
            </a:r>
            <a:r>
              <a:rPr lang="en-US" altLang="en-US" sz="2400" baseline="-25000">
                <a:solidFill>
                  <a:srgbClr val="D60093"/>
                </a:solidFill>
              </a:rPr>
              <a:t>2</a:t>
            </a:r>
            <a:r>
              <a:rPr lang="en-US" altLang="en-US" sz="2400">
                <a:solidFill>
                  <a:srgbClr val="D60093"/>
                </a:solidFill>
              </a:rPr>
              <a:t> groups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4845A4B8-4F6E-FAF7-E265-351C9D392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/>
          <a:stretch>
            <a:fillRect/>
          </a:stretch>
        </p:blipFill>
        <p:spPr bwMode="auto">
          <a:xfrm>
            <a:off x="1447800" y="990600"/>
            <a:ext cx="76962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11">
            <a:extLst>
              <a:ext uri="{FF2B5EF4-FFF2-40B4-BE49-F238E27FC236}">
                <a16:creationId xmlns:a16="http://schemas.microsoft.com/office/drawing/2014/main" id="{ABA26934-1F1C-A3BB-6341-4F33625EC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00088"/>
            <a:ext cx="449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Yields</a:t>
            </a:r>
            <a:r>
              <a:rPr lang="en-US" altLang="en-US" sz="1800" b="0" i="1">
                <a:solidFill>
                  <a:schemeClr val="tx2"/>
                </a:solidFill>
              </a:rPr>
              <a:t> are 50:50 (ortho:para)</a:t>
            </a:r>
            <a:endParaRPr lang="en-US" altLang="en-US" sz="1800" i="1">
              <a:solidFill>
                <a:schemeClr val="tx2"/>
              </a:solidFill>
            </a:endParaRPr>
          </a:p>
        </p:txBody>
      </p:sp>
      <p:pic>
        <p:nvPicPr>
          <p:cNvPr id="34821" name="Picture 3">
            <a:extLst>
              <a:ext uri="{FF2B5EF4-FFF2-40B4-BE49-F238E27FC236}">
                <a16:creationId xmlns:a16="http://schemas.microsoft.com/office/drawing/2014/main" id="{E5518F2D-88F3-BE58-3D55-16A21E1D2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8" r="93166" b="33134"/>
          <a:stretch>
            <a:fillRect/>
          </a:stretch>
        </p:blipFill>
        <p:spPr bwMode="auto">
          <a:xfrm>
            <a:off x="209550" y="2590800"/>
            <a:ext cx="628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14">
            <a:extLst>
              <a:ext uri="{FF2B5EF4-FFF2-40B4-BE49-F238E27FC236}">
                <a16:creationId xmlns:a16="http://schemas.microsoft.com/office/drawing/2014/main" id="{CF3DE5EE-27F8-4C77-B629-F8D9BBAE2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124200"/>
            <a:ext cx="6969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D60093"/>
                </a:solidFill>
              </a:rPr>
              <a:t>HNO</a:t>
            </a:r>
            <a:r>
              <a:rPr lang="en-US" altLang="en-US" sz="1400" b="0" baseline="-25000">
                <a:solidFill>
                  <a:srgbClr val="D60093"/>
                </a:solidFill>
              </a:rPr>
              <a:t>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tx2"/>
                </a:solidFill>
              </a:rPr>
              <a:t>H</a:t>
            </a:r>
            <a:r>
              <a:rPr lang="en-US" altLang="en-US" sz="1400" b="0" baseline="-25000">
                <a:solidFill>
                  <a:schemeClr val="tx2"/>
                </a:solidFill>
              </a:rPr>
              <a:t>2</a:t>
            </a:r>
            <a:r>
              <a:rPr lang="en-US" altLang="en-US" sz="1400" b="0">
                <a:solidFill>
                  <a:schemeClr val="tx2"/>
                </a:solidFill>
              </a:rPr>
              <a:t>SO</a:t>
            </a:r>
            <a:r>
              <a:rPr lang="en-US" altLang="en-US" sz="1400" b="0" baseline="-250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34823" name="Text Box 16">
            <a:extLst>
              <a:ext uri="{FF2B5EF4-FFF2-40B4-BE49-F238E27FC236}">
                <a16:creationId xmlns:a16="http://schemas.microsoft.com/office/drawing/2014/main" id="{85C3D615-985D-A902-1DA4-85435B393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700088"/>
            <a:ext cx="153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Figure 16-14</a:t>
            </a:r>
          </a:p>
        </p:txBody>
      </p:sp>
      <p:sp>
        <p:nvSpPr>
          <p:cNvPr id="34824" name="Rectangle 17">
            <a:extLst>
              <a:ext uri="{FF2B5EF4-FFF2-40B4-BE49-F238E27FC236}">
                <a16:creationId xmlns:a16="http://schemas.microsoft.com/office/drawing/2014/main" id="{09C7832B-DF9C-B721-BF1F-B8DE0F8CA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76400"/>
            <a:ext cx="3810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4825" name="Rectangle 18">
            <a:extLst>
              <a:ext uri="{FF2B5EF4-FFF2-40B4-BE49-F238E27FC236}">
                <a16:creationId xmlns:a16="http://schemas.microsoft.com/office/drawing/2014/main" id="{D91DEC0C-6AC0-89D8-5B9A-EF250522B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724400"/>
            <a:ext cx="3810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4826" name="Rectangle 19">
            <a:extLst>
              <a:ext uri="{FF2B5EF4-FFF2-40B4-BE49-F238E27FC236}">
                <a16:creationId xmlns:a16="http://schemas.microsoft.com/office/drawing/2014/main" id="{7265C008-1BD4-C0CC-662B-EA375EFDE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791200"/>
            <a:ext cx="57150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4827" name="Text Box 20">
            <a:extLst>
              <a:ext uri="{FF2B5EF4-FFF2-40B4-BE49-F238E27FC236}">
                <a16:creationId xmlns:a16="http://schemas.microsoft.com/office/drawing/2014/main" id="{EBE43A81-07CA-2C97-E0B2-30D063E4B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791200"/>
            <a:ext cx="899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NOTES: </a:t>
            </a:r>
            <a:r>
              <a:rPr lang="en-US" altLang="en-US" sz="1800" b="0" i="1">
                <a:solidFill>
                  <a:schemeClr val="tx2"/>
                </a:solidFill>
              </a:rPr>
              <a:t>Ortho</a:t>
            </a:r>
            <a:r>
              <a:rPr lang="en-US" altLang="en-US" sz="1800" b="0">
                <a:solidFill>
                  <a:schemeClr val="tx2"/>
                </a:solidFill>
              </a:rPr>
              <a:t> and </a:t>
            </a:r>
            <a:r>
              <a:rPr lang="en-US" altLang="en-US" sz="1800" b="0" i="1">
                <a:solidFill>
                  <a:schemeClr val="tx2"/>
                </a:solidFill>
              </a:rPr>
              <a:t>para</a:t>
            </a:r>
            <a:r>
              <a:rPr lang="en-US" altLang="en-US" sz="1800" b="0">
                <a:solidFill>
                  <a:schemeClr val="tx2"/>
                </a:solidFill>
              </a:rPr>
              <a:t> carbocation</a:t>
            </a:r>
            <a:r>
              <a:rPr lang="en-US" altLang="en-US" sz="1800" b="0" baseline="30000">
                <a:solidFill>
                  <a:schemeClr val="tx2"/>
                </a:solidFill>
              </a:rPr>
              <a:t>+</a:t>
            </a:r>
            <a:r>
              <a:rPr lang="en-US" altLang="en-US" sz="1800" b="0">
                <a:solidFill>
                  <a:schemeClr val="tx2"/>
                </a:solidFill>
              </a:rPr>
              <a:t> compounds are more stable b/c they have more      	 	resonance forms (4) vs the </a:t>
            </a:r>
            <a:r>
              <a:rPr lang="en-US" altLang="en-US" sz="1800" b="0" i="1">
                <a:solidFill>
                  <a:schemeClr val="tx2"/>
                </a:solidFill>
              </a:rPr>
              <a:t>meta</a:t>
            </a:r>
            <a:r>
              <a:rPr lang="en-US" altLang="en-US" sz="1800" b="0">
                <a:solidFill>
                  <a:schemeClr val="tx2"/>
                </a:solidFill>
              </a:rPr>
              <a:t> form (3) shown above.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2"/>
                </a:solidFill>
              </a:rPr>
              <a:t>      The most favorable form (boxed) has + charge </a:t>
            </a:r>
            <a:r>
              <a:rPr lang="en-US" altLang="en-US" sz="1800" b="0">
                <a:solidFill>
                  <a:srgbClr val="0000FF"/>
                </a:solidFill>
              </a:rPr>
              <a:t>stabilized </a:t>
            </a:r>
            <a:r>
              <a:rPr lang="en-US" altLang="en-US" sz="1800" b="0"/>
              <a:t>on</a:t>
            </a:r>
            <a:r>
              <a:rPr lang="en-US" altLang="en-US" sz="1800" b="0">
                <a:solidFill>
                  <a:srgbClr val="0000FF"/>
                </a:solidFill>
              </a:rPr>
              <a:t> </a:t>
            </a:r>
            <a:r>
              <a:rPr lang="en-US" altLang="en-US" sz="1800" b="0">
                <a:solidFill>
                  <a:schemeClr val="tx2"/>
                </a:solidFill>
              </a:rPr>
              <a:t>lone pair of </a:t>
            </a:r>
            <a:r>
              <a:rPr lang="en-US" altLang="en-US" sz="1800" b="0">
                <a:solidFill>
                  <a:srgbClr val="D60093"/>
                </a:solidFill>
              </a:rPr>
              <a:t>:OH </a:t>
            </a:r>
            <a:endParaRPr lang="en-US" altLang="en-US" sz="1800" b="0" baseline="-25000">
              <a:solidFill>
                <a:srgbClr val="D60093"/>
              </a:solidFill>
              <a:latin typeface="ＭＳ Ｐゴシック" panose="020B0600070205080204" pitchFamily="34" charset="-128"/>
            </a:endParaRPr>
          </a:p>
        </p:txBody>
      </p:sp>
      <p:sp>
        <p:nvSpPr>
          <p:cNvPr id="34828" name="Line 21">
            <a:extLst>
              <a:ext uri="{FF2B5EF4-FFF2-40B4-BE49-F238E27FC236}">
                <a16:creationId xmlns:a16="http://schemas.microsoft.com/office/drawing/2014/main" id="{81DFFD8D-86D3-1759-5FA7-1F7A6DA9EA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7620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Line 22">
            <a:extLst>
              <a:ext uri="{FF2B5EF4-FFF2-40B4-BE49-F238E27FC236}">
                <a16:creationId xmlns:a16="http://schemas.microsoft.com/office/drawing/2014/main" id="{FE76791C-6AE5-0D0A-2EB4-6E53D69215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8862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Rectangle 23">
            <a:extLst>
              <a:ext uri="{FF2B5EF4-FFF2-40B4-BE49-F238E27FC236}">
                <a16:creationId xmlns:a16="http://schemas.microsoft.com/office/drawing/2014/main" id="{563D1859-AF44-0E4A-3A29-6BE570956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791200"/>
            <a:ext cx="8991600" cy="914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4831" name="Rectangle 24">
            <a:extLst>
              <a:ext uri="{FF2B5EF4-FFF2-40B4-BE49-F238E27FC236}">
                <a16:creationId xmlns:a16="http://schemas.microsoft.com/office/drawing/2014/main" id="{E6DBCBCF-0A02-2F77-8333-C60BECF80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52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4832" name="Text Box 6">
            <a:extLst>
              <a:ext uri="{FF2B5EF4-FFF2-40B4-BE49-F238E27FC236}">
                <a16:creationId xmlns:a16="http://schemas.microsoft.com/office/drawing/2014/main" id="{384C5BD1-F25E-405F-0CFC-27A931F11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538" y="152400"/>
            <a:ext cx="545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/>
              <a:t>Ortho</a:t>
            </a:r>
            <a:r>
              <a:rPr lang="en-US" altLang="en-US" sz="2400" b="0"/>
              <a:t>- and </a:t>
            </a:r>
            <a:r>
              <a:rPr lang="en-US" altLang="en-US" sz="2400" b="0" i="1"/>
              <a:t>para</a:t>
            </a:r>
            <a:r>
              <a:rPr lang="en-US" altLang="en-US" sz="2400" b="0"/>
              <a:t>-</a:t>
            </a:r>
            <a:r>
              <a:rPr lang="en-US" altLang="en-US" sz="2400">
                <a:solidFill>
                  <a:srgbClr val="FF0066"/>
                </a:solidFill>
              </a:rPr>
              <a:t>Directing activators</a:t>
            </a:r>
            <a:r>
              <a:rPr lang="en-US" altLang="en-US" sz="2400" b="0">
                <a:solidFill>
                  <a:srgbClr val="FF0066"/>
                </a:solidFill>
              </a:rPr>
              <a:t>: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141E6BF2-7250-C0EA-CF2F-E61721668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" y="152400"/>
            <a:ext cx="155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D60093"/>
                </a:solidFill>
              </a:rPr>
              <a:t>Halogens</a:t>
            </a:r>
          </a:p>
        </p:txBody>
      </p:sp>
      <p:sp>
        <p:nvSpPr>
          <p:cNvPr id="35843" name="Text Box 5">
            <a:extLst>
              <a:ext uri="{FF2B5EF4-FFF2-40B4-BE49-F238E27FC236}">
                <a16:creationId xmlns:a16="http://schemas.microsoft.com/office/drawing/2014/main" id="{98B8F768-B037-FCBB-962C-09984C4F0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52400"/>
            <a:ext cx="594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/>
              <a:t>Ortho</a:t>
            </a:r>
            <a:r>
              <a:rPr lang="en-US" altLang="en-US" sz="2400" b="0"/>
              <a:t>- and </a:t>
            </a:r>
            <a:r>
              <a:rPr lang="en-US" altLang="en-US" sz="2400" b="0" i="1"/>
              <a:t>para</a:t>
            </a:r>
            <a:r>
              <a:rPr lang="en-US" altLang="en-US" sz="2400" b="0"/>
              <a:t>-</a:t>
            </a:r>
            <a:r>
              <a:rPr lang="en-US" altLang="en-US" sz="2400"/>
              <a:t>Directing </a:t>
            </a:r>
            <a:r>
              <a:rPr lang="en-US" altLang="en-US" sz="2400" b="0" u="sng">
                <a:solidFill>
                  <a:srgbClr val="FF0000"/>
                </a:solidFill>
              </a:rPr>
              <a:t>De</a:t>
            </a:r>
            <a:r>
              <a:rPr lang="en-US" altLang="en-US" sz="2400" u="sng"/>
              <a:t>-activators</a:t>
            </a:r>
            <a:r>
              <a:rPr lang="en-US" altLang="en-US" sz="2400" b="0"/>
              <a:t>: </a:t>
            </a:r>
          </a:p>
        </p:txBody>
      </p:sp>
      <p:pic>
        <p:nvPicPr>
          <p:cNvPr id="35844" name="Content Placeholder 3">
            <a:extLst>
              <a:ext uri="{FF2B5EF4-FFF2-40B4-BE49-F238E27FC236}">
                <a16:creationId xmlns:a16="http://schemas.microsoft.com/office/drawing/2014/main" id="{F84B47AB-242A-EBF6-9C1B-A0B84EE7A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/>
          <a:stretch>
            <a:fillRect/>
          </a:stretch>
        </p:blipFill>
        <p:spPr bwMode="auto">
          <a:xfrm>
            <a:off x="1524000" y="990600"/>
            <a:ext cx="7239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7">
            <a:extLst>
              <a:ext uri="{FF2B5EF4-FFF2-40B4-BE49-F238E27FC236}">
                <a16:creationId xmlns:a16="http://schemas.microsoft.com/office/drawing/2014/main" id="{507DDE61-BDC0-19B7-D6CD-68ABE9A78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Figure 16-15</a:t>
            </a:r>
          </a:p>
        </p:txBody>
      </p:sp>
      <p:pic>
        <p:nvPicPr>
          <p:cNvPr id="35846" name="Content Placeholder 3">
            <a:extLst>
              <a:ext uri="{FF2B5EF4-FFF2-40B4-BE49-F238E27FC236}">
                <a16:creationId xmlns:a16="http://schemas.microsoft.com/office/drawing/2014/main" id="{6D937BE0-2FE4-B3C8-0F93-934012C05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8" t="34544" r="92999" b="32639"/>
          <a:stretch>
            <a:fillRect/>
          </a:stretch>
        </p:blipFill>
        <p:spPr bwMode="auto">
          <a:xfrm>
            <a:off x="-228600" y="2362200"/>
            <a:ext cx="104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9">
            <a:extLst>
              <a:ext uri="{FF2B5EF4-FFF2-40B4-BE49-F238E27FC236}">
                <a16:creationId xmlns:a16="http://schemas.microsoft.com/office/drawing/2014/main" id="{8E3EE68A-4D2E-26E4-C88B-1A6EF8FFA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71800"/>
            <a:ext cx="6969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D60093"/>
                </a:solidFill>
              </a:rPr>
              <a:t>HNO</a:t>
            </a:r>
            <a:r>
              <a:rPr lang="en-US" altLang="en-US" sz="1400" b="0" baseline="-25000">
                <a:solidFill>
                  <a:srgbClr val="D60093"/>
                </a:solidFill>
              </a:rPr>
              <a:t>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tx2"/>
                </a:solidFill>
              </a:rPr>
              <a:t>H</a:t>
            </a:r>
            <a:r>
              <a:rPr lang="en-US" altLang="en-US" sz="1400" b="0" baseline="-25000">
                <a:solidFill>
                  <a:schemeClr val="tx2"/>
                </a:solidFill>
              </a:rPr>
              <a:t>2</a:t>
            </a:r>
            <a:r>
              <a:rPr lang="en-US" altLang="en-US" sz="1400" b="0">
                <a:solidFill>
                  <a:schemeClr val="tx2"/>
                </a:solidFill>
              </a:rPr>
              <a:t>SO</a:t>
            </a:r>
            <a:r>
              <a:rPr lang="en-US" altLang="en-US" sz="1400" b="0" baseline="-250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35848" name="Rectangle 10">
            <a:extLst>
              <a:ext uri="{FF2B5EF4-FFF2-40B4-BE49-F238E27FC236}">
                <a16:creationId xmlns:a16="http://schemas.microsoft.com/office/drawing/2014/main" id="{C1FA456D-823D-D189-C763-709BB8C8F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76200"/>
            <a:ext cx="22098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5849" name="Text Box 11">
            <a:extLst>
              <a:ext uri="{FF2B5EF4-FFF2-40B4-BE49-F238E27FC236}">
                <a16:creationId xmlns:a16="http://schemas.microsoft.com/office/drawing/2014/main" id="{E3DB6959-D4C2-D0ED-5B52-A31522DC2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362575"/>
            <a:ext cx="9099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NOTES: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66"/>
                </a:solidFill>
              </a:rPr>
              <a:t>Halogens</a:t>
            </a:r>
            <a:r>
              <a:rPr lang="en-US" altLang="en-US" sz="1800" b="0"/>
              <a:t> are</a:t>
            </a:r>
            <a:r>
              <a:rPr lang="en-US" altLang="en-US" sz="1800"/>
              <a:t> </a:t>
            </a:r>
            <a:r>
              <a:rPr lang="en-US" altLang="en-US" sz="1800" b="0" u="sng">
                <a:solidFill>
                  <a:srgbClr val="FF0000"/>
                </a:solidFill>
              </a:rPr>
              <a:t>De</a:t>
            </a:r>
            <a:r>
              <a:rPr lang="en-US" altLang="en-US" sz="1800" b="0" i="1">
                <a:solidFill>
                  <a:srgbClr val="FF0000"/>
                </a:solidFill>
              </a:rPr>
              <a:t>-</a:t>
            </a:r>
            <a:r>
              <a:rPr lang="en-US" altLang="en-US" sz="1800"/>
              <a:t>activators</a:t>
            </a:r>
            <a:r>
              <a:rPr lang="en-US" altLang="en-US" sz="1800" b="0"/>
              <a:t> b/c their strong </a:t>
            </a:r>
            <a:r>
              <a:rPr lang="en-US" altLang="en-US" sz="1800"/>
              <a:t>a</a:t>
            </a:r>
            <a:r>
              <a:rPr lang="en-US" altLang="en-US" sz="1800" b="0"/>
              <a:t>) electron </a:t>
            </a:r>
            <a:r>
              <a:rPr lang="en-US" altLang="en-US" sz="1800" i="1">
                <a:solidFill>
                  <a:srgbClr val="0066FF"/>
                </a:solidFill>
              </a:rPr>
              <a:t>withdrawing inductive effects</a:t>
            </a:r>
            <a:r>
              <a:rPr lang="en-US" altLang="en-US" sz="1800" b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outweighs their weaker </a:t>
            </a:r>
            <a:r>
              <a:rPr lang="en-US" altLang="en-US" sz="1800"/>
              <a:t>b</a:t>
            </a:r>
            <a:r>
              <a:rPr lang="en-US" altLang="en-US" sz="1800" b="0"/>
              <a:t>) </a:t>
            </a:r>
            <a:r>
              <a:rPr lang="en-US" altLang="en-US" sz="1800" i="1">
                <a:solidFill>
                  <a:srgbClr val="D60093"/>
                </a:solidFill>
              </a:rPr>
              <a:t>electron donating resonance</a:t>
            </a:r>
            <a:r>
              <a:rPr lang="en-US" altLang="en-US" sz="1800" b="0"/>
              <a:t> effects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5850" name="Line 12">
            <a:extLst>
              <a:ext uri="{FF2B5EF4-FFF2-40B4-BE49-F238E27FC236}">
                <a16:creationId xmlns:a16="http://schemas.microsoft.com/office/drawing/2014/main" id="{DF7E5CFD-4D18-89D7-FF17-77DF5305BA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1219200"/>
            <a:ext cx="0" cy="38100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13">
            <a:extLst>
              <a:ext uri="{FF2B5EF4-FFF2-40B4-BE49-F238E27FC236}">
                <a16:creationId xmlns:a16="http://schemas.microsoft.com/office/drawing/2014/main" id="{2C559F6E-6203-4790-4879-E172BC9ED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295400"/>
            <a:ext cx="0" cy="381000"/>
          </a:xfrm>
          <a:prstGeom prst="line">
            <a:avLst/>
          </a:prstGeom>
          <a:noFill/>
          <a:ln w="19050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Rectangle 14">
            <a:extLst>
              <a:ext uri="{FF2B5EF4-FFF2-40B4-BE49-F238E27FC236}">
                <a16:creationId xmlns:a16="http://schemas.microsoft.com/office/drawing/2014/main" id="{DF6AE7E9-3654-175A-429A-2920AC1EE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6248400"/>
            <a:ext cx="8775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2"/>
                </a:solidFill>
              </a:rPr>
              <a:t>The most favorable carbocation(s)</a:t>
            </a:r>
            <a:r>
              <a:rPr lang="en-US" altLang="en-US" sz="1800" b="0" baseline="30000">
                <a:solidFill>
                  <a:schemeClr val="tx2"/>
                </a:solidFill>
              </a:rPr>
              <a:t>+</a:t>
            </a:r>
            <a:r>
              <a:rPr lang="en-US" altLang="en-US" sz="1800" b="0">
                <a:solidFill>
                  <a:schemeClr val="tx2"/>
                </a:solidFill>
              </a:rPr>
              <a:t> (boxed) have + charge </a:t>
            </a:r>
            <a:r>
              <a:rPr lang="en-US" altLang="en-US" sz="1800" b="0">
                <a:solidFill>
                  <a:srgbClr val="0000FF"/>
                </a:solidFill>
              </a:rPr>
              <a:t>stabilized </a:t>
            </a:r>
            <a:r>
              <a:rPr lang="en-US" altLang="en-US" sz="1800" b="0"/>
              <a:t>on</a:t>
            </a:r>
            <a:r>
              <a:rPr lang="en-US" altLang="en-US" sz="1800" b="0">
                <a:solidFill>
                  <a:srgbClr val="0000FF"/>
                </a:solidFill>
              </a:rPr>
              <a:t> </a:t>
            </a:r>
            <a:r>
              <a:rPr lang="en-US" altLang="en-US" sz="1800" b="0">
                <a:solidFill>
                  <a:srgbClr val="D60093"/>
                </a:solidFill>
              </a:rPr>
              <a:t>:Cl </a:t>
            </a:r>
            <a:r>
              <a:rPr lang="en-US" altLang="en-US" sz="1800" b="0"/>
              <a:t>lone pair</a:t>
            </a:r>
            <a:r>
              <a:rPr lang="en-US" altLang="en-US" sz="1800"/>
              <a:t> </a:t>
            </a:r>
          </a:p>
        </p:txBody>
      </p:sp>
      <p:sp>
        <p:nvSpPr>
          <p:cNvPr id="35853" name="Rectangle 15">
            <a:extLst>
              <a:ext uri="{FF2B5EF4-FFF2-40B4-BE49-F238E27FC236}">
                <a16:creationId xmlns:a16="http://schemas.microsoft.com/office/drawing/2014/main" id="{AD416FC5-2F18-CAFE-C3E0-AD0D128B3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410200"/>
            <a:ext cx="8991600" cy="1219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5854" name="Rectangle 16">
            <a:extLst>
              <a:ext uri="{FF2B5EF4-FFF2-40B4-BE49-F238E27FC236}">
                <a16:creationId xmlns:a16="http://schemas.microsoft.com/office/drawing/2014/main" id="{9B1D2E0A-5400-31D0-36A2-632320C5F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52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5855" name="Rectangle 17">
            <a:extLst>
              <a:ext uri="{FF2B5EF4-FFF2-40B4-BE49-F238E27FC236}">
                <a16:creationId xmlns:a16="http://schemas.microsoft.com/office/drawing/2014/main" id="{BF28ABE2-0092-2701-B5F7-EFAE77138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524000"/>
            <a:ext cx="3810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5856" name="Rectangle 18">
            <a:extLst>
              <a:ext uri="{FF2B5EF4-FFF2-40B4-BE49-F238E27FC236}">
                <a16:creationId xmlns:a16="http://schemas.microsoft.com/office/drawing/2014/main" id="{F1867CF5-B2FC-0B9E-B321-916974B46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419600"/>
            <a:ext cx="3810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>
            <a:extLst>
              <a:ext uri="{FF2B5EF4-FFF2-40B4-BE49-F238E27FC236}">
                <a16:creationId xmlns:a16="http://schemas.microsoft.com/office/drawing/2014/main" id="{509CB7B4-6271-06F3-F3C2-36CA92C46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52400"/>
            <a:ext cx="447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/>
              <a:t>Meta</a:t>
            </a:r>
            <a:r>
              <a:rPr lang="en-US" altLang="en-US" sz="2400" b="0"/>
              <a:t>-</a:t>
            </a:r>
            <a:r>
              <a:rPr lang="en-US" altLang="en-US" sz="2400"/>
              <a:t>Directing </a:t>
            </a:r>
            <a:r>
              <a:rPr lang="en-US" altLang="en-US" sz="2400" b="0" u="sng">
                <a:solidFill>
                  <a:srgbClr val="FF0000"/>
                </a:solidFill>
              </a:rPr>
              <a:t>De</a:t>
            </a:r>
            <a:r>
              <a:rPr lang="en-US" altLang="en-US" sz="2400" u="sng"/>
              <a:t>-activators</a:t>
            </a:r>
            <a:r>
              <a:rPr lang="en-US" altLang="en-US" sz="2400" b="0"/>
              <a:t>: </a:t>
            </a:r>
          </a:p>
        </p:txBody>
      </p:sp>
      <p:sp>
        <p:nvSpPr>
          <p:cNvPr id="36867" name="Rectangle 8">
            <a:extLst>
              <a:ext uri="{FF2B5EF4-FFF2-40B4-BE49-F238E27FC236}">
                <a16:creationId xmlns:a16="http://schemas.microsoft.com/office/drawing/2014/main" id="{8FDA0303-96B5-47B9-7733-7E3914B4B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52400"/>
            <a:ext cx="22098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6868" name="Rectangle 12">
            <a:extLst>
              <a:ext uri="{FF2B5EF4-FFF2-40B4-BE49-F238E27FC236}">
                <a16:creationId xmlns:a16="http://schemas.microsoft.com/office/drawing/2014/main" id="{CB88801A-6177-679D-AA59-1B61A37C0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71770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2"/>
                </a:solidFill>
              </a:rPr>
              <a:t>The most favorable carbocation </a:t>
            </a:r>
            <a:r>
              <a:rPr lang="en-US" altLang="en-US" sz="1800" b="0">
                <a:solidFill>
                  <a:srgbClr val="0000FF"/>
                </a:solidFill>
              </a:rPr>
              <a:t>stabilizes positive charge+</a:t>
            </a:r>
            <a:r>
              <a:rPr lang="en-US" altLang="en-US" sz="1800" b="0">
                <a:solidFill>
                  <a:schemeClr val="tx2"/>
                </a:solidFill>
              </a:rPr>
              <a:t> by from lone pair on </a:t>
            </a:r>
            <a:r>
              <a:rPr lang="en-US" altLang="en-US" sz="1800" b="0">
                <a:solidFill>
                  <a:srgbClr val="D60093"/>
                </a:solidFill>
              </a:rPr>
              <a:t>:Cl: like </a:t>
            </a:r>
            <a:r>
              <a:rPr lang="en-US" altLang="en-US" sz="1800" b="0"/>
              <a:t> </a:t>
            </a:r>
          </a:p>
        </p:txBody>
      </p:sp>
      <p:sp>
        <p:nvSpPr>
          <p:cNvPr id="36869" name="Rectangle 14">
            <a:extLst>
              <a:ext uri="{FF2B5EF4-FFF2-40B4-BE49-F238E27FC236}">
                <a16:creationId xmlns:a16="http://schemas.microsoft.com/office/drawing/2014/main" id="{DA9F7B92-BFB3-8B82-DF1D-BCFE65B58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52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pic>
        <p:nvPicPr>
          <p:cNvPr id="36870" name="Picture 3">
            <a:extLst>
              <a:ext uri="{FF2B5EF4-FFF2-40B4-BE49-F238E27FC236}">
                <a16:creationId xmlns:a16="http://schemas.microsoft.com/office/drawing/2014/main" id="{C44CBE9A-8A2A-178D-036A-BDF945A28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/>
          <a:stretch>
            <a:fillRect/>
          </a:stretch>
        </p:blipFill>
        <p:spPr bwMode="auto">
          <a:xfrm>
            <a:off x="1582738" y="762000"/>
            <a:ext cx="56388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>
            <a:extLst>
              <a:ext uri="{FF2B5EF4-FFF2-40B4-BE49-F238E27FC236}">
                <a16:creationId xmlns:a16="http://schemas.microsoft.com/office/drawing/2014/main" id="{035D8030-4452-B8AE-DA29-E95EB0126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5" r="86716" b="31915"/>
          <a:stretch>
            <a:fillRect/>
          </a:stretch>
        </p:blipFill>
        <p:spPr bwMode="auto">
          <a:xfrm>
            <a:off x="76200" y="1981200"/>
            <a:ext cx="10493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17">
            <a:extLst>
              <a:ext uri="{FF2B5EF4-FFF2-40B4-BE49-F238E27FC236}">
                <a16:creationId xmlns:a16="http://schemas.microsoft.com/office/drawing/2014/main" id="{78ED5C68-590E-DA12-825C-172574DB0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533400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Figure 16-16</a:t>
            </a:r>
          </a:p>
        </p:txBody>
      </p:sp>
      <p:sp>
        <p:nvSpPr>
          <p:cNvPr id="36873" name="Rectangle 18">
            <a:extLst>
              <a:ext uri="{FF2B5EF4-FFF2-40B4-BE49-F238E27FC236}">
                <a16:creationId xmlns:a16="http://schemas.microsoft.com/office/drawing/2014/main" id="{961CC28C-1742-B03F-B7F8-D8C5B201E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2759075"/>
            <a:ext cx="6969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D60093"/>
                </a:solidFill>
              </a:rPr>
              <a:t>HNO</a:t>
            </a:r>
            <a:r>
              <a:rPr lang="en-US" altLang="en-US" sz="1400" b="0" baseline="-25000">
                <a:solidFill>
                  <a:srgbClr val="D60093"/>
                </a:solidFill>
              </a:rPr>
              <a:t>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tx2"/>
                </a:solidFill>
              </a:rPr>
              <a:t>H</a:t>
            </a:r>
            <a:r>
              <a:rPr lang="en-US" altLang="en-US" sz="1400" b="0" baseline="-25000">
                <a:solidFill>
                  <a:schemeClr val="tx2"/>
                </a:solidFill>
              </a:rPr>
              <a:t>2</a:t>
            </a:r>
            <a:r>
              <a:rPr lang="en-US" altLang="en-US" sz="1400" b="0">
                <a:solidFill>
                  <a:schemeClr val="tx2"/>
                </a:solidFill>
              </a:rPr>
              <a:t>SO</a:t>
            </a:r>
            <a:r>
              <a:rPr lang="en-US" altLang="en-US" sz="1400" b="0" baseline="-250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36874" name="Rectangle 19">
            <a:extLst>
              <a:ext uri="{FF2B5EF4-FFF2-40B4-BE49-F238E27FC236}">
                <a16:creationId xmlns:a16="http://schemas.microsoft.com/office/drawing/2014/main" id="{B59E3E65-BA0F-0670-C5AC-372AA30E5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895600"/>
            <a:ext cx="3810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pic>
        <p:nvPicPr>
          <p:cNvPr id="36875" name="Picture 3">
            <a:extLst>
              <a:ext uri="{FF2B5EF4-FFF2-40B4-BE49-F238E27FC236}">
                <a16:creationId xmlns:a16="http://schemas.microsoft.com/office/drawing/2014/main" id="{3BD3AF72-29DF-E76F-AA23-60E35C008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6" r="49217" b="65869"/>
          <a:stretch>
            <a:fillRect/>
          </a:stretch>
        </p:blipFill>
        <p:spPr bwMode="auto">
          <a:xfrm>
            <a:off x="7315200" y="1022350"/>
            <a:ext cx="175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Text Box 21">
            <a:extLst>
              <a:ext uri="{FF2B5EF4-FFF2-40B4-BE49-F238E27FC236}">
                <a16:creationId xmlns:a16="http://schemas.microsoft.com/office/drawing/2014/main" id="{6614BC75-3821-2A96-79C3-BF862859E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9906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600" b="0">
                <a:solidFill>
                  <a:srgbClr val="D60093"/>
                </a:solidFill>
              </a:rPr>
              <a:t>δ</a:t>
            </a:r>
            <a:r>
              <a:rPr lang="en-US" altLang="en-US" sz="1600" b="0">
                <a:solidFill>
                  <a:srgbClr val="D60093"/>
                </a:solidFill>
              </a:rPr>
              <a:t>-</a:t>
            </a:r>
            <a:endParaRPr lang="el-GR" altLang="en-US" sz="1600" b="0">
              <a:solidFill>
                <a:srgbClr val="D60093"/>
              </a:solidFill>
            </a:endParaRPr>
          </a:p>
        </p:txBody>
      </p:sp>
      <p:sp>
        <p:nvSpPr>
          <p:cNvPr id="36877" name="Text Box 22">
            <a:extLst>
              <a:ext uri="{FF2B5EF4-FFF2-40B4-BE49-F238E27FC236}">
                <a16:creationId xmlns:a16="http://schemas.microsoft.com/office/drawing/2014/main" id="{5C675E21-0F87-A1EC-5518-0D28BD5ED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863" y="1528763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600" b="0">
                <a:solidFill>
                  <a:srgbClr val="D60093"/>
                </a:solidFill>
              </a:rPr>
              <a:t>δ</a:t>
            </a:r>
            <a:r>
              <a:rPr lang="en-US" altLang="en-US" sz="1600" b="0">
                <a:solidFill>
                  <a:srgbClr val="D60093"/>
                </a:solidFill>
              </a:rPr>
              <a:t>+ </a:t>
            </a:r>
            <a:r>
              <a:rPr lang="en-US" altLang="en-US" sz="1600" b="0">
                <a:solidFill>
                  <a:srgbClr val="D60093"/>
                </a:solidFill>
                <a:sym typeface="Wingdings" panose="05000000000000000000" pitchFamily="2" charset="2"/>
              </a:rPr>
              <a:t></a:t>
            </a:r>
            <a:endParaRPr lang="el-GR" altLang="en-US" sz="1600" b="0">
              <a:solidFill>
                <a:srgbClr val="D60093"/>
              </a:solidFill>
            </a:endParaRPr>
          </a:p>
        </p:txBody>
      </p:sp>
      <p:sp>
        <p:nvSpPr>
          <p:cNvPr id="36878" name="Text Box 23">
            <a:extLst>
              <a:ext uri="{FF2B5EF4-FFF2-40B4-BE49-F238E27FC236}">
                <a16:creationId xmlns:a16="http://schemas.microsoft.com/office/drawing/2014/main" id="{40E9CDFB-12F4-E389-050D-D702B8FC3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5" y="128746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D60093"/>
                </a:solidFill>
              </a:rPr>
              <a:t>:</a:t>
            </a:r>
          </a:p>
        </p:txBody>
      </p:sp>
      <p:sp>
        <p:nvSpPr>
          <p:cNvPr id="36879" name="Text Box 24">
            <a:extLst>
              <a:ext uri="{FF2B5EF4-FFF2-40B4-BE49-F238E27FC236}">
                <a16:creationId xmlns:a16="http://schemas.microsoft.com/office/drawing/2014/main" id="{3385AEC3-6B79-F6F9-F91F-B73D9E8B2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12236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D60093"/>
                </a:solidFill>
              </a:rPr>
              <a:t>..</a:t>
            </a:r>
          </a:p>
        </p:txBody>
      </p:sp>
      <p:sp>
        <p:nvSpPr>
          <p:cNvPr id="36880" name="Line 25">
            <a:extLst>
              <a:ext uri="{FF2B5EF4-FFF2-40B4-BE49-F238E27FC236}">
                <a16:creationId xmlns:a16="http://schemas.microsoft.com/office/drawing/2014/main" id="{F4253A23-0EA6-8ECD-F890-E189973DEC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1784350"/>
            <a:ext cx="228600" cy="304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1" name="Rectangle 26">
            <a:extLst>
              <a:ext uri="{FF2B5EF4-FFF2-40B4-BE49-F238E27FC236}">
                <a16:creationId xmlns:a16="http://schemas.microsoft.com/office/drawing/2014/main" id="{CE0B81A5-51A8-EF1E-F4ED-81545602A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6078538"/>
            <a:ext cx="3124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6882" name="Rectangle 28">
            <a:extLst>
              <a:ext uri="{FF2B5EF4-FFF2-40B4-BE49-F238E27FC236}">
                <a16:creationId xmlns:a16="http://schemas.microsoft.com/office/drawing/2014/main" id="{0F1D5088-5203-75EF-F3FA-075822B6B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545138"/>
            <a:ext cx="8991600" cy="1219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6883" name="Text Box 29">
            <a:extLst>
              <a:ext uri="{FF2B5EF4-FFF2-40B4-BE49-F238E27FC236}">
                <a16:creationId xmlns:a16="http://schemas.microsoft.com/office/drawing/2014/main" id="{1900D952-D890-8ECF-8172-608AD3B80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545138"/>
            <a:ext cx="91503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NOTES: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Here the </a:t>
            </a:r>
            <a:r>
              <a:rPr lang="en-US" altLang="en-US" sz="1800" b="0" i="1">
                <a:solidFill>
                  <a:srgbClr val="FF0000"/>
                </a:solidFill>
              </a:rPr>
              <a:t>Meta</a:t>
            </a:r>
            <a:r>
              <a:rPr lang="en-US" altLang="en-US" sz="1800" b="0"/>
              <a:t> carbocations have 3 favorable resonance forms, while the </a:t>
            </a:r>
            <a:r>
              <a:rPr lang="en-US" altLang="en-US" sz="1800" b="0" i="1"/>
              <a:t>ortho</a:t>
            </a:r>
            <a:r>
              <a:rPr lang="en-US" altLang="en-US" sz="1800" b="0"/>
              <a:t> and </a:t>
            </a:r>
            <a:r>
              <a:rPr lang="en-US" altLang="en-US" sz="1800" b="0" i="1"/>
              <a:t>para</a:t>
            </a:r>
            <a:r>
              <a:rPr lang="en-US" altLang="en-US" sz="1800" b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carbocations have two. The least stable resonance forms (boxed) are </a:t>
            </a:r>
            <a:r>
              <a:rPr lang="en-US" altLang="en-US" sz="1800" b="0" i="1">
                <a:solidFill>
                  <a:srgbClr val="FF0000"/>
                </a:solidFill>
              </a:rPr>
              <a:t>unfavorable</a:t>
            </a:r>
            <a:r>
              <a:rPr lang="en-US" altLang="en-US" sz="1800" b="0"/>
              <a:t> (</a:t>
            </a:r>
            <a:r>
              <a:rPr lang="en-US" altLang="en-US" sz="1800" b="0">
                <a:solidFill>
                  <a:srgbClr val="FF0000"/>
                </a:solidFill>
              </a:rPr>
              <a:t>---</a:t>
            </a:r>
            <a:r>
              <a:rPr lang="en-US" altLang="en-US" sz="1800" b="0"/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b/c they place a </a:t>
            </a:r>
            <a:r>
              <a:rPr lang="en-US" altLang="en-US" sz="1800"/>
              <a:t>+</a:t>
            </a:r>
            <a:r>
              <a:rPr lang="en-US" altLang="en-US" sz="1800" b="0"/>
              <a:t> charge on the carbon next to a positively polarized carbon (</a:t>
            </a:r>
            <a:r>
              <a:rPr lang="el-GR" altLang="en-US" sz="1800" b="0">
                <a:solidFill>
                  <a:srgbClr val="D60093"/>
                </a:solidFill>
              </a:rPr>
              <a:t>δ</a:t>
            </a:r>
            <a:r>
              <a:rPr lang="en-US" altLang="en-US" sz="1800" b="0">
                <a:solidFill>
                  <a:srgbClr val="D60093"/>
                </a:solidFill>
              </a:rPr>
              <a:t>+</a:t>
            </a:r>
            <a:r>
              <a:rPr lang="en-US" altLang="en-US" sz="1800" b="0"/>
              <a:t>).</a:t>
            </a:r>
            <a:endParaRPr lang="el-GR" altLang="en-US" sz="1800" b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599592DA-3A23-44CE-0A8E-774B8EB0EE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152400"/>
            <a:ext cx="8686800" cy="1143000"/>
          </a:xfrm>
        </p:spPr>
        <p:txBody>
          <a:bodyPr lIns="101870" tIns="50935" rIns="101870" bIns="50935"/>
          <a:lstStyle/>
          <a:p>
            <a:r>
              <a:rPr lang="en-IN" altLang="en-US" sz="2400" b="1">
                <a:solidFill>
                  <a:srgbClr val="0000FF"/>
                </a:solidFill>
              </a:rPr>
              <a:t>Take </a:t>
            </a:r>
            <a:r>
              <a:rPr lang="en-US" altLang="en-US" sz="2400" b="1">
                <a:solidFill>
                  <a:srgbClr val="0000FF"/>
                </a:solidFill>
              </a:rPr>
              <a:t>Home Challenge (THC) Question - HW </a:t>
            </a:r>
            <a:endParaRPr lang="en-IN" altLang="en-US" sz="2400">
              <a:solidFill>
                <a:srgbClr val="0000FF"/>
              </a:solidFill>
            </a:endParaRPr>
          </a:p>
        </p:txBody>
      </p:sp>
      <p:pic>
        <p:nvPicPr>
          <p:cNvPr id="241675" name="Picture 11">
            <a:extLst>
              <a:ext uri="{FF2B5EF4-FFF2-40B4-BE49-F238E27FC236}">
                <a16:creationId xmlns:a16="http://schemas.microsoft.com/office/drawing/2014/main" id="{33A86E9D-35E9-04FF-8930-CE207384D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t="35556" r="75694" b="38889"/>
          <a:stretch>
            <a:fillRect/>
          </a:stretch>
        </p:blipFill>
        <p:spPr bwMode="auto">
          <a:xfrm>
            <a:off x="228600" y="1600200"/>
            <a:ext cx="13255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85" name="Picture 21">
            <a:extLst>
              <a:ext uri="{FF2B5EF4-FFF2-40B4-BE49-F238E27FC236}">
                <a16:creationId xmlns:a16="http://schemas.microsoft.com/office/drawing/2014/main" id="{B5D6F35F-892B-96A5-433D-3CCD6D8A2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t="31111" r="54861" b="33333"/>
          <a:stretch>
            <a:fillRect/>
          </a:stretch>
        </p:blipFill>
        <p:spPr bwMode="auto">
          <a:xfrm>
            <a:off x="-4800600" y="114300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4">
            <a:extLst>
              <a:ext uri="{FF2B5EF4-FFF2-40B4-BE49-F238E27FC236}">
                <a16:creationId xmlns:a16="http://schemas.microsoft.com/office/drawing/2014/main" id="{8F6445AC-A52E-9FA7-6330-45E5F4521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3025"/>
            <a:ext cx="9667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/>
              <a:t>Chem 3900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/>
              <a:t>Lecture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/>
              <a:t>Worksheet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 b="0"/>
          </a:p>
        </p:txBody>
      </p:sp>
      <p:sp>
        <p:nvSpPr>
          <p:cNvPr id="37894" name="Text Box 16">
            <a:extLst>
              <a:ext uri="{FF2B5EF4-FFF2-40B4-BE49-F238E27FC236}">
                <a16:creationId xmlns:a16="http://schemas.microsoft.com/office/drawing/2014/main" id="{697B5B27-5239-5D95-DD14-BBF0A5F1B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324600"/>
            <a:ext cx="4865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alibri" panose="020F0502020204030204" pitchFamily="34" charset="0"/>
              </a:rPr>
              <a:t>Note: see prev. slides Handout 2a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alibri" panose="020F0502020204030204" pitchFamily="34" charset="0"/>
              </a:rPr>
              <a:t>solution available @ Faculty office hours or contact our TAs for assistance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7895" name="Text Box 19">
            <a:extLst>
              <a:ext uri="{FF2B5EF4-FFF2-40B4-BE49-F238E27FC236}">
                <a16:creationId xmlns:a16="http://schemas.microsoft.com/office/drawing/2014/main" id="{CAACEF57-4B01-C5E9-2ECF-1495AF911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350" y="22860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( 5 min.)</a:t>
            </a:r>
          </a:p>
        </p:txBody>
      </p:sp>
      <p:sp>
        <p:nvSpPr>
          <p:cNvPr id="37896" name="Content Placeholder 2">
            <a:extLst>
              <a:ext uri="{FF2B5EF4-FFF2-40B4-BE49-F238E27FC236}">
                <a16:creationId xmlns:a16="http://schemas.microsoft.com/office/drawing/2014/main" id="{62579CC1-D1F0-07E5-4386-9D753EEC5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29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700" b="0">
                <a:solidFill>
                  <a:srgbClr val="0000FF"/>
                </a:solidFill>
              </a:rPr>
              <a:t>Draw the resonance structure(s) for the</a:t>
            </a:r>
            <a:r>
              <a:rPr lang="en-US" altLang="en-US" sz="1700" b="0">
                <a:solidFill>
                  <a:srgbClr val="0000FF"/>
                </a:solidFill>
              </a:rPr>
              <a:t> </a:t>
            </a:r>
            <a:r>
              <a:rPr lang="en-IN" altLang="en-US" sz="1700" b="0">
                <a:solidFill>
                  <a:srgbClr val="0000FF"/>
                </a:solidFill>
              </a:rPr>
              <a:t>intermediate(s) from the</a:t>
            </a:r>
            <a:r>
              <a:rPr lang="en-US" altLang="en-US" sz="1700" b="0">
                <a:solidFill>
                  <a:srgbClr val="0000FF"/>
                </a:solidFill>
              </a:rPr>
              <a:t> </a:t>
            </a:r>
            <a:r>
              <a:rPr lang="en-IN" altLang="en-US" sz="1700" b="0">
                <a:solidFill>
                  <a:srgbClr val="0000FF"/>
                </a:solidFill>
              </a:rPr>
              <a:t>reaction of a electrophile (E</a:t>
            </a:r>
            <a:r>
              <a:rPr lang="en-IN" altLang="en-US" sz="1700" b="0" baseline="30000">
                <a:solidFill>
                  <a:srgbClr val="0000FF"/>
                </a:solidFill>
              </a:rPr>
              <a:t>+</a:t>
            </a:r>
            <a:r>
              <a:rPr lang="en-IN" altLang="en-US" sz="1700" b="0">
                <a:solidFill>
                  <a:srgbClr val="0000FF"/>
                </a:solidFill>
              </a:rPr>
              <a:t>)</a:t>
            </a:r>
            <a:endParaRPr lang="en-US" altLang="en-US" sz="1700" b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IN" altLang="en-US" sz="1700" b="0">
                <a:solidFill>
                  <a:srgbClr val="0000FF"/>
                </a:solidFill>
              </a:rPr>
              <a:t>at the: </a:t>
            </a:r>
            <a:r>
              <a:rPr lang="en-IN" altLang="en-US" sz="1700" b="0" i="1">
                <a:solidFill>
                  <a:srgbClr val="0000FF"/>
                </a:solidFill>
              </a:rPr>
              <a:t>ortho position (below) </a:t>
            </a:r>
            <a:r>
              <a:rPr lang="en-IN" altLang="en-US" sz="1700" b="0">
                <a:solidFill>
                  <a:srgbClr val="0000FF"/>
                </a:solidFill>
              </a:rPr>
              <a:t>of </a:t>
            </a:r>
            <a:r>
              <a:rPr lang="en-IN" altLang="en-US" sz="1700" i="1">
                <a:solidFill>
                  <a:srgbClr val="0000FF"/>
                </a:solidFill>
              </a:rPr>
              <a:t>nitrobenzene</a:t>
            </a:r>
            <a:r>
              <a:rPr lang="en-US" altLang="en-US" sz="1700" b="0">
                <a:solidFill>
                  <a:srgbClr val="0000FF"/>
                </a:solidFill>
              </a:rPr>
              <a:t>, and circle the </a:t>
            </a:r>
            <a:r>
              <a:rPr lang="en-US" altLang="en-US" sz="1700" b="0">
                <a:solidFill>
                  <a:srgbClr val="FF0000"/>
                </a:solidFill>
              </a:rPr>
              <a:t>least</a:t>
            </a:r>
            <a:r>
              <a:rPr lang="en-US" altLang="en-US" sz="1700" b="0">
                <a:solidFill>
                  <a:srgbClr val="0000FF"/>
                </a:solidFill>
              </a:rPr>
              <a:t> stable.</a:t>
            </a:r>
            <a:endParaRPr lang="en-IN" altLang="en-US" sz="1700" b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399EC189-B443-8A88-82B8-A5BE2F4E1B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152400"/>
            <a:ext cx="8686800" cy="1143000"/>
          </a:xfrm>
        </p:spPr>
        <p:txBody>
          <a:bodyPr lIns="101870" tIns="50935" rIns="101870" bIns="50935"/>
          <a:lstStyle/>
          <a:p>
            <a:r>
              <a:rPr lang="en-IN" altLang="en-US" sz="2400" b="1">
                <a:solidFill>
                  <a:srgbClr val="0000FF"/>
                </a:solidFill>
              </a:rPr>
              <a:t>Take </a:t>
            </a:r>
            <a:r>
              <a:rPr lang="en-US" altLang="en-US" sz="2400" b="1">
                <a:solidFill>
                  <a:srgbClr val="0000FF"/>
                </a:solidFill>
              </a:rPr>
              <a:t>Home Challenge (THC) Question - HW </a:t>
            </a:r>
            <a:endParaRPr lang="en-IN" altLang="en-US" sz="2400">
              <a:solidFill>
                <a:srgbClr val="0000FF"/>
              </a:solidFill>
            </a:endParaRP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F409CC2D-5E44-020D-E100-580AD9F4701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685800"/>
            <a:ext cx="9296400" cy="1447800"/>
          </a:xfrm>
        </p:spPr>
        <p:txBody>
          <a:bodyPr lIns="101870" tIns="50935" rIns="101870" bIns="50935"/>
          <a:lstStyle/>
          <a:p>
            <a:pPr>
              <a:spcBef>
                <a:spcPct val="0"/>
              </a:spcBef>
              <a:buFontTx/>
              <a:buNone/>
            </a:pPr>
            <a:r>
              <a:rPr lang="en-IN" altLang="en-US" sz="1700">
                <a:solidFill>
                  <a:srgbClr val="0000FF"/>
                </a:solidFill>
              </a:rPr>
              <a:t>Draw the resonance structure(s) for the</a:t>
            </a:r>
            <a:r>
              <a:rPr lang="en-US" altLang="en-US" sz="1700">
                <a:solidFill>
                  <a:srgbClr val="0000FF"/>
                </a:solidFill>
              </a:rPr>
              <a:t> </a:t>
            </a:r>
            <a:r>
              <a:rPr lang="en-IN" altLang="en-US" sz="1700">
                <a:solidFill>
                  <a:srgbClr val="0000FF"/>
                </a:solidFill>
              </a:rPr>
              <a:t>intermediate(s) from the</a:t>
            </a:r>
            <a:r>
              <a:rPr lang="en-US" altLang="en-US" sz="1700">
                <a:solidFill>
                  <a:srgbClr val="0000FF"/>
                </a:solidFill>
              </a:rPr>
              <a:t> </a:t>
            </a:r>
            <a:r>
              <a:rPr lang="en-IN" altLang="en-US" sz="1700">
                <a:solidFill>
                  <a:srgbClr val="0000FF"/>
                </a:solidFill>
              </a:rPr>
              <a:t>reaction of a electrophile (E</a:t>
            </a:r>
            <a:r>
              <a:rPr lang="en-IN" altLang="en-US" sz="1700" baseline="30000">
                <a:solidFill>
                  <a:srgbClr val="0000FF"/>
                </a:solidFill>
              </a:rPr>
              <a:t>+</a:t>
            </a:r>
            <a:r>
              <a:rPr lang="en-IN" altLang="en-US" sz="1700">
                <a:solidFill>
                  <a:srgbClr val="0000FF"/>
                </a:solidFill>
              </a:rPr>
              <a:t>)</a:t>
            </a:r>
            <a:endParaRPr lang="en-US" altLang="en-US" sz="17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IN" altLang="en-US" sz="1700">
                <a:solidFill>
                  <a:srgbClr val="0000FF"/>
                </a:solidFill>
              </a:rPr>
              <a:t>at the: </a:t>
            </a:r>
            <a:r>
              <a:rPr lang="en-IN" altLang="en-US" sz="1700" i="1">
                <a:solidFill>
                  <a:srgbClr val="0000FF"/>
                </a:solidFill>
              </a:rPr>
              <a:t>ortho position (below) </a:t>
            </a:r>
            <a:r>
              <a:rPr lang="en-IN" altLang="en-US" sz="1700">
                <a:solidFill>
                  <a:srgbClr val="0000FF"/>
                </a:solidFill>
              </a:rPr>
              <a:t>of </a:t>
            </a:r>
            <a:r>
              <a:rPr lang="en-IN" altLang="en-US" sz="1700" b="1" i="1">
                <a:solidFill>
                  <a:srgbClr val="0000FF"/>
                </a:solidFill>
              </a:rPr>
              <a:t>nitrobenzene</a:t>
            </a:r>
            <a:r>
              <a:rPr lang="en-US" altLang="en-US" sz="1700">
                <a:solidFill>
                  <a:srgbClr val="0000FF"/>
                </a:solidFill>
              </a:rPr>
              <a:t>, and circle the </a:t>
            </a:r>
            <a:r>
              <a:rPr lang="en-US" altLang="en-US" sz="1700">
                <a:solidFill>
                  <a:srgbClr val="FF0000"/>
                </a:solidFill>
              </a:rPr>
              <a:t>least</a:t>
            </a:r>
            <a:r>
              <a:rPr lang="en-US" altLang="en-US" sz="1700">
                <a:solidFill>
                  <a:srgbClr val="0000FF"/>
                </a:solidFill>
              </a:rPr>
              <a:t> stable.</a:t>
            </a:r>
            <a:endParaRPr lang="en-IN" altLang="en-US" sz="1700">
              <a:solidFill>
                <a:srgbClr val="0000FF"/>
              </a:solidFill>
            </a:endParaRPr>
          </a:p>
        </p:txBody>
      </p:sp>
      <p:pic>
        <p:nvPicPr>
          <p:cNvPr id="241675" name="Picture 11">
            <a:extLst>
              <a:ext uri="{FF2B5EF4-FFF2-40B4-BE49-F238E27FC236}">
                <a16:creationId xmlns:a16="http://schemas.microsoft.com/office/drawing/2014/main" id="{0F3AF975-9B8D-F550-B57A-B968718B2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t="35556" r="75694" b="38889"/>
          <a:stretch>
            <a:fillRect/>
          </a:stretch>
        </p:blipFill>
        <p:spPr bwMode="auto">
          <a:xfrm>
            <a:off x="228600" y="1882775"/>
            <a:ext cx="13255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76" name="Picture 12">
            <a:extLst>
              <a:ext uri="{FF2B5EF4-FFF2-40B4-BE49-F238E27FC236}">
                <a16:creationId xmlns:a16="http://schemas.microsoft.com/office/drawing/2014/main" id="{9FC34226-6768-7FD6-654D-5EA1E52A7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9" t="31111" r="24304" b="33333"/>
          <a:stretch>
            <a:fillRect/>
          </a:stretch>
        </p:blipFill>
        <p:spPr bwMode="auto">
          <a:xfrm>
            <a:off x="5562600" y="1730375"/>
            <a:ext cx="1485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77" name="Picture 13">
            <a:extLst>
              <a:ext uri="{FF2B5EF4-FFF2-40B4-BE49-F238E27FC236}">
                <a16:creationId xmlns:a16="http://schemas.microsoft.com/office/drawing/2014/main" id="{B6E49434-E71F-322B-8EDB-63DA3302B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31111" r="38889" b="33333"/>
          <a:stretch>
            <a:fillRect/>
          </a:stretch>
        </p:blipFill>
        <p:spPr bwMode="auto">
          <a:xfrm>
            <a:off x="3962400" y="1730375"/>
            <a:ext cx="1485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80" name="Picture 16">
            <a:extLst>
              <a:ext uri="{FF2B5EF4-FFF2-40B4-BE49-F238E27FC236}">
                <a16:creationId xmlns:a16="http://schemas.microsoft.com/office/drawing/2014/main" id="{83B869D5-D532-8C43-8AFC-01DF32575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2" t="31111" r="8333" b="33333"/>
          <a:stretch>
            <a:fillRect/>
          </a:stretch>
        </p:blipFill>
        <p:spPr bwMode="auto">
          <a:xfrm>
            <a:off x="7315200" y="1577975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85" name="Picture 21">
            <a:extLst>
              <a:ext uri="{FF2B5EF4-FFF2-40B4-BE49-F238E27FC236}">
                <a16:creationId xmlns:a16="http://schemas.microsoft.com/office/drawing/2014/main" id="{3E746C6D-D65B-F78B-D83A-2D1A1C01C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t="31111" r="54861" b="33333"/>
          <a:stretch>
            <a:fillRect/>
          </a:stretch>
        </p:blipFill>
        <p:spPr bwMode="auto">
          <a:xfrm>
            <a:off x="-4800600" y="114300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87" name="Rectangle 23">
            <a:extLst>
              <a:ext uri="{FF2B5EF4-FFF2-40B4-BE49-F238E27FC236}">
                <a16:creationId xmlns:a16="http://schemas.microsoft.com/office/drawing/2014/main" id="{B985A9B3-2281-23E3-83C3-FD25BCC0A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882775"/>
            <a:ext cx="14478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pic>
        <p:nvPicPr>
          <p:cNvPr id="241688" name="Picture 24">
            <a:extLst>
              <a:ext uri="{FF2B5EF4-FFF2-40B4-BE49-F238E27FC236}">
                <a16:creationId xmlns:a16="http://schemas.microsoft.com/office/drawing/2014/main" id="{8F44E91D-E3B0-4A41-8097-5EB854E1F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t="31111" r="54861" b="33333"/>
          <a:stretch>
            <a:fillRect/>
          </a:stretch>
        </p:blipFill>
        <p:spPr bwMode="auto">
          <a:xfrm>
            <a:off x="1066800" y="1654175"/>
            <a:ext cx="23622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89" name="Text Box 25">
            <a:extLst>
              <a:ext uri="{FF2B5EF4-FFF2-40B4-BE49-F238E27FC236}">
                <a16:creationId xmlns:a16="http://schemas.microsoft.com/office/drawing/2014/main" id="{D79F9547-8C7C-9435-20CB-07E76D997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3254375"/>
            <a:ext cx="1109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/>
              <a:t>ortho</a:t>
            </a:r>
            <a:r>
              <a:rPr lang="en-US" altLang="en-US" sz="1400" b="0"/>
              <a:t> attack</a:t>
            </a:r>
          </a:p>
        </p:txBody>
      </p:sp>
      <p:sp>
        <p:nvSpPr>
          <p:cNvPr id="241690" name="Oval 26">
            <a:extLst>
              <a:ext uri="{FF2B5EF4-FFF2-40B4-BE49-F238E27FC236}">
                <a16:creationId xmlns:a16="http://schemas.microsoft.com/office/drawing/2014/main" id="{65DB79C8-A638-0FB5-0819-F49D9DEC1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01775"/>
            <a:ext cx="1905000" cy="2133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9949" name="Text Box 4">
            <a:extLst>
              <a:ext uri="{FF2B5EF4-FFF2-40B4-BE49-F238E27FC236}">
                <a16:creationId xmlns:a16="http://schemas.microsoft.com/office/drawing/2014/main" id="{D1142601-99A0-C0E0-BC2B-323A220CB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667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/>
              <a:t>Chem 3900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/>
              <a:t>Lecture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/>
              <a:t>Worksheet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 b="0"/>
          </a:p>
        </p:txBody>
      </p:sp>
      <p:sp>
        <p:nvSpPr>
          <p:cNvPr id="39950" name="Text Box 14">
            <a:extLst>
              <a:ext uri="{FF2B5EF4-FFF2-40B4-BE49-F238E27FC236}">
                <a16:creationId xmlns:a16="http://schemas.microsoft.com/office/drawing/2014/main" id="{95F693A5-F28D-F7D0-BFA8-2ACC24A6F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86288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Hint: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87" grpId="0" animBg="1"/>
      <p:bldP spid="241689" grpId="0"/>
      <p:bldP spid="24169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B14BEDC-6F8B-1302-E474-7EE892E99F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Challenge Question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B71DA12-AF86-9DD6-00D3-38B22628B299}"/>
              </a:ext>
            </a:extLst>
          </p:cNvPr>
          <p:cNvSpPr>
            <a:spLocks/>
          </p:cNvSpPr>
          <p:nvPr/>
        </p:nvSpPr>
        <p:spPr bwMode="auto">
          <a:xfrm>
            <a:off x="152400" y="8382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800" b="0">
                <a:solidFill>
                  <a:srgbClr val="0000FF"/>
                </a:solidFill>
              </a:rPr>
              <a:t>Wha</a:t>
            </a:r>
            <a:r>
              <a:rPr lang="en-US" altLang="en-US" sz="1800" b="0">
                <a:solidFill>
                  <a:srgbClr val="0000FF"/>
                </a:solidFill>
              </a:rPr>
              <a:t>t is the major monoalkylation product(s) you would expect to obtain from the rxn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FF"/>
                </a:solidFill>
              </a:rPr>
              <a:t>chloromethane (CH</a:t>
            </a:r>
            <a:r>
              <a:rPr lang="en-US" altLang="en-US" sz="1800" b="0" baseline="-25000">
                <a:solidFill>
                  <a:srgbClr val="0000FF"/>
                </a:solidFill>
              </a:rPr>
              <a:t>3</a:t>
            </a:r>
            <a:r>
              <a:rPr lang="en-US" altLang="en-US" sz="1800" b="0">
                <a:solidFill>
                  <a:srgbClr val="0000FF"/>
                </a:solidFill>
              </a:rPr>
              <a:t>Cl), AlCl</a:t>
            </a:r>
            <a:r>
              <a:rPr lang="en-US" altLang="en-US" sz="1800" b="0" baseline="-25000">
                <a:solidFill>
                  <a:srgbClr val="0000FF"/>
                </a:solidFill>
              </a:rPr>
              <a:t>3</a:t>
            </a:r>
            <a:r>
              <a:rPr lang="en-US" altLang="en-US" sz="1800" b="0">
                <a:solidFill>
                  <a:srgbClr val="0000FF"/>
                </a:solidFill>
              </a:rPr>
              <a:t> and 2,4, dichloronitrobenzene?</a:t>
            </a:r>
            <a:endParaRPr lang="en-IN" altLang="en-US" sz="1800" b="0">
              <a:solidFill>
                <a:srgbClr val="0000FF"/>
              </a:solidFill>
            </a:endParaRPr>
          </a:p>
        </p:txBody>
      </p:sp>
      <p:pic>
        <p:nvPicPr>
          <p:cNvPr id="115716" name="Object 5">
            <a:extLst>
              <a:ext uri="{FF2B5EF4-FFF2-40B4-BE49-F238E27FC236}">
                <a16:creationId xmlns:a16="http://schemas.microsoft.com/office/drawing/2014/main" id="{5BEFCE48-B0C7-ADE4-2AAF-D36A1E5718A6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863850"/>
            <a:ext cx="2743200" cy="237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Text Box 7">
            <a:extLst>
              <a:ext uri="{FF2B5EF4-FFF2-40B4-BE49-F238E27FC236}">
                <a16:creationId xmlns:a16="http://schemas.microsoft.com/office/drawing/2014/main" id="{3C9288E9-E1E1-4FE4-21D5-ECC9482EC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324600"/>
            <a:ext cx="381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Hint 2: see Handout 2a (Table 16.1)</a:t>
            </a:r>
          </a:p>
        </p:txBody>
      </p:sp>
      <p:sp>
        <p:nvSpPr>
          <p:cNvPr id="246792" name="Text Box 8">
            <a:extLst>
              <a:ext uri="{FF2B5EF4-FFF2-40B4-BE49-F238E27FC236}">
                <a16:creationId xmlns:a16="http://schemas.microsoft.com/office/drawing/2014/main" id="{05661FB5-9888-32AF-E595-275A5EE80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2824163"/>
            <a:ext cx="24193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NO</a:t>
            </a:r>
            <a:r>
              <a:rPr lang="en-US" altLang="en-US" sz="1800" b="0" baseline="-25000"/>
              <a:t>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/>
              <a:t>meta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/>
              <a:t>directing de-activators</a:t>
            </a:r>
            <a:endParaRPr lang="en-US" altLang="en-US" sz="1800" b="0"/>
          </a:p>
        </p:txBody>
      </p:sp>
      <p:sp>
        <p:nvSpPr>
          <p:cNvPr id="246795" name="Text Box 11">
            <a:extLst>
              <a:ext uri="{FF2B5EF4-FFF2-40B4-BE49-F238E27FC236}">
                <a16:creationId xmlns:a16="http://schemas.microsoft.com/office/drawing/2014/main" id="{E57D0D20-4771-C473-7ED0-FE72BA907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2786063"/>
            <a:ext cx="2419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Cl (X)</a:t>
            </a:r>
            <a:endParaRPr lang="en-US" altLang="en-US" sz="1800" b="0" baseline="-25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/>
              <a:t>ortho, para 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/>
              <a:t>directing de-activators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/>
              <a:t>(weak activators)</a:t>
            </a:r>
            <a:endParaRPr lang="en-US" altLang="en-US" sz="1800" b="0"/>
          </a:p>
        </p:txBody>
      </p:sp>
      <p:sp>
        <p:nvSpPr>
          <p:cNvPr id="246796" name="Text Box 12">
            <a:extLst>
              <a:ext uri="{FF2B5EF4-FFF2-40B4-BE49-F238E27FC236}">
                <a16:creationId xmlns:a16="http://schemas.microsoft.com/office/drawing/2014/main" id="{9F528AE2-E75E-2792-BCCF-98EFF7805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4419600"/>
            <a:ext cx="489902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Cl substituents (</a:t>
            </a:r>
            <a:r>
              <a:rPr lang="en-US" altLang="en-US" sz="1800" b="0" i="1"/>
              <a:t>o, p</a:t>
            </a:r>
            <a:r>
              <a:rPr lang="en-US" altLang="en-US" sz="1800" b="0"/>
              <a:t>)  in place BLOCKS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CH</a:t>
            </a:r>
            <a:r>
              <a:rPr lang="en-US" altLang="en-US" sz="1800" b="0" baseline="-25000"/>
              <a:t>3</a:t>
            </a:r>
            <a:r>
              <a:rPr lang="en-US" altLang="en-US" sz="1800" b="0"/>
              <a:t>+ electrophile from electrophillic addition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So NO appreciable RXN!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0"/>
          </a:p>
        </p:txBody>
      </p:sp>
      <p:sp>
        <p:nvSpPr>
          <p:cNvPr id="115721" name="Text Box 9">
            <a:extLst>
              <a:ext uri="{FF2B5EF4-FFF2-40B4-BE49-F238E27FC236}">
                <a16:creationId xmlns:a16="http://schemas.microsoft.com/office/drawing/2014/main" id="{3B5190D6-BF18-4872-EA8F-04190E97B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751013"/>
            <a:ext cx="28130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Hint: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Draw the structure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FF"/>
                </a:solidFill>
              </a:rPr>
              <a:t>2,4, dichloronitrobenzene</a:t>
            </a:r>
            <a:r>
              <a:rPr lang="en-US" altLang="en-US" sz="1800"/>
              <a:t> </a:t>
            </a:r>
          </a:p>
        </p:txBody>
      </p:sp>
      <p:sp>
        <p:nvSpPr>
          <p:cNvPr id="41994" name="Text Box 10">
            <a:extLst>
              <a:ext uri="{FF2B5EF4-FFF2-40B4-BE49-F238E27FC236}">
                <a16:creationId xmlns:a16="http://schemas.microsoft.com/office/drawing/2014/main" id="{E1B23C6B-7811-3BE0-9338-281E2565F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706563"/>
            <a:ext cx="23177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SKIP</a:t>
            </a:r>
          </a:p>
        </p:txBody>
      </p:sp>
      <p:sp>
        <p:nvSpPr>
          <p:cNvPr id="41995" name="Text Box 4">
            <a:extLst>
              <a:ext uri="{FF2B5EF4-FFF2-40B4-BE49-F238E27FC236}">
                <a16:creationId xmlns:a16="http://schemas.microsoft.com/office/drawing/2014/main" id="{69B7BB0F-B8D7-C0F5-6642-CDBACC6FB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3025"/>
            <a:ext cx="10445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/>
              <a:t>Chem 3900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/>
              <a:t>Lecture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/>
              <a:t>Worksheet 3b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2" grpId="0"/>
      <p:bldP spid="246795" grpId="0"/>
      <p:bldP spid="246796" grpId="0"/>
      <p:bldP spid="1157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80485_16_u001.jpg">
            <a:extLst>
              <a:ext uri="{FF2B5EF4-FFF2-40B4-BE49-F238E27FC236}">
                <a16:creationId xmlns:a16="http://schemas.microsoft.com/office/drawing/2014/main" id="{97F2B626-EFFF-BD78-3DAF-AFC2014C9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>
            <a:fillRect/>
          </a:stretch>
        </p:blipFill>
        <p:spPr bwMode="auto">
          <a:xfrm>
            <a:off x="1828800" y="909638"/>
            <a:ext cx="548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5">
            <a:extLst>
              <a:ext uri="{FF2B5EF4-FFF2-40B4-BE49-F238E27FC236}">
                <a16:creationId xmlns:a16="http://schemas.microsoft.com/office/drawing/2014/main" id="{5CD63426-CE84-D6C1-A899-A4FD199BA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963" y="44450"/>
            <a:ext cx="1366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600">
                <a:solidFill>
                  <a:srgbClr val="0000FF"/>
                </a:solidFill>
              </a:rPr>
              <a:t>Ba</a:t>
            </a:r>
            <a:r>
              <a:rPr lang="en-US" altLang="en-US" sz="1600">
                <a:solidFill>
                  <a:srgbClr val="0000FF"/>
                </a:solidFill>
              </a:rPr>
              <a:t>ckground</a:t>
            </a:r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16988EAA-06B2-45FA-41B6-F55693BF9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314325"/>
            <a:ext cx="470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IN" altLang="en-US" sz="1800" b="0">
                <a:solidFill>
                  <a:srgbClr val="FF0066"/>
                </a:solidFill>
              </a:rPr>
              <a:t>Electrophilic</a:t>
            </a:r>
            <a:r>
              <a:rPr lang="en-IN" altLang="en-US" sz="1800" b="0">
                <a:solidFill>
                  <a:schemeClr val="bg2"/>
                </a:solidFill>
              </a:rPr>
              <a:t> </a:t>
            </a:r>
            <a:r>
              <a:rPr lang="en-IN" altLang="en-US" sz="1800" i="1"/>
              <a:t>aromatic</a:t>
            </a:r>
            <a:r>
              <a:rPr lang="en-IN" altLang="en-US" sz="1800" b="0">
                <a:solidFill>
                  <a:schemeClr val="bg2"/>
                </a:solidFill>
              </a:rPr>
              <a:t> </a:t>
            </a:r>
            <a:r>
              <a:rPr lang="en-IN" altLang="en-US" sz="1800" b="0">
                <a:solidFill>
                  <a:srgbClr val="008000"/>
                </a:solidFill>
              </a:rPr>
              <a:t>substitution</a:t>
            </a:r>
            <a:r>
              <a:rPr lang="en-IN" altLang="en-US" sz="1800" b="0">
                <a:solidFill>
                  <a:schemeClr val="bg2"/>
                </a:solidFill>
              </a:rPr>
              <a:t> </a:t>
            </a:r>
            <a:r>
              <a:rPr lang="en-IN" altLang="en-US" sz="1800" b="0"/>
              <a:t>reactions:</a:t>
            </a:r>
          </a:p>
        </p:txBody>
      </p:sp>
      <p:pic>
        <p:nvPicPr>
          <p:cNvPr id="9221" name="Picture 2" descr="80485_16_u002.jpg">
            <a:extLst>
              <a:ext uri="{FF2B5EF4-FFF2-40B4-BE49-F238E27FC236}">
                <a16:creationId xmlns:a16="http://schemas.microsoft.com/office/drawing/2014/main" id="{43B0FCCF-3A45-E37A-4AB0-A024C7F5D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"/>
          <a:stretch>
            <a:fillRect/>
          </a:stretch>
        </p:blipFill>
        <p:spPr bwMode="auto">
          <a:xfrm>
            <a:off x="2362200" y="2895600"/>
            <a:ext cx="4114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Line 9">
            <a:extLst>
              <a:ext uri="{FF2B5EF4-FFF2-40B4-BE49-F238E27FC236}">
                <a16:creationId xmlns:a16="http://schemas.microsoft.com/office/drawing/2014/main" id="{DB9BE47C-BEB9-9148-72A2-BD4D4A908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738438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6" name="Rectangle 10">
            <a:extLst>
              <a:ext uri="{FF2B5EF4-FFF2-40B4-BE49-F238E27FC236}">
                <a16:creationId xmlns:a16="http://schemas.microsoft.com/office/drawing/2014/main" id="{1E605DF3-6156-4C2C-CCF2-49CEB8FFB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819400"/>
            <a:ext cx="1219200" cy="274320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D0F5C158-8210-119A-2E5A-D4C6068E516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lIns="101870" tIns="50935" rIns="101870" bIns="50935"/>
          <a:lstStyle/>
          <a:p>
            <a:pPr eaLnBrk="1" hangingPunct="1"/>
            <a:r>
              <a:rPr lang="en-IN" altLang="en-US"/>
              <a:t>Outlin</a:t>
            </a:r>
            <a:r>
              <a:rPr lang="en-US" altLang="en-US"/>
              <a:t>e</a:t>
            </a:r>
            <a:endParaRPr lang="en-IN" altLang="en-US"/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919E04C5-F94E-0631-0A3C-57884BDD682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143000"/>
            <a:ext cx="8210550" cy="5105400"/>
          </a:xfrm>
        </p:spPr>
        <p:txBody>
          <a:bodyPr lIns="101870" tIns="50935" rIns="101870" bIns="50935"/>
          <a:lstStyle/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Ba</a:t>
            </a:r>
            <a:r>
              <a:rPr lang="en-US" altLang="en-US" sz="2400">
                <a:solidFill>
                  <a:schemeClr val="bg2"/>
                </a:solidFill>
              </a:rPr>
              <a:t>ckground</a:t>
            </a:r>
            <a:endParaRPr lang="en-IN" altLang="en-US" sz="2400">
              <a:solidFill>
                <a:schemeClr val="bg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Electrophilic aromatic substitution reactions: Bromination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Other aromatic substitutions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Alkylation and acylation of aromatic rings: 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   </a:t>
            </a:r>
            <a:r>
              <a:rPr lang="en-IN" altLang="en-US" sz="2400">
                <a:solidFill>
                  <a:schemeClr val="bg2"/>
                </a:solidFill>
              </a:rPr>
              <a:t>The Friedel-Crafts reaction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Substituent effects in electrophilic substitutions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tx2"/>
                </a:solidFill>
              </a:rPr>
              <a:t>Trisubstituted benzenes: Additivity of effects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Nucleophilic aromatic substitution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Benzyne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Oxidation of aromatic compounds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Reduction of aromatic compounds</a:t>
            </a:r>
          </a:p>
          <a:p>
            <a:pPr marL="0" indent="0" eaLnBrk="1" hangingPunct="1">
              <a:buFontTx/>
              <a:buNone/>
            </a:pPr>
            <a:r>
              <a:rPr lang="en-IN" altLang="en-US" sz="2400">
                <a:solidFill>
                  <a:schemeClr val="bg2"/>
                </a:solidFill>
              </a:rPr>
              <a:t>Synthesis of polysubstituted benzene</a:t>
            </a:r>
            <a:r>
              <a:rPr lang="en-US" altLang="en-US" sz="2400">
                <a:solidFill>
                  <a:schemeClr val="bg2"/>
                </a:solidFill>
              </a:rPr>
              <a:t>s</a:t>
            </a:r>
            <a:endParaRPr lang="en-IN" altLang="en-US" sz="24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4">
            <a:extLst>
              <a:ext uri="{FF2B5EF4-FFF2-40B4-BE49-F238E27FC236}">
                <a16:creationId xmlns:a16="http://schemas.microsoft.com/office/drawing/2014/main" id="{EF121042-88DE-78F7-FE42-CAA6D7164E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 lIns="101870" tIns="50935" rIns="101870" bIns="50935"/>
          <a:lstStyle/>
          <a:p>
            <a:r>
              <a:rPr lang="en-US" altLang="en-US" sz="2800"/>
              <a:t>Tri-</a:t>
            </a:r>
            <a:r>
              <a:rPr lang="en-US" altLang="en-US" sz="2800" b="1" i="1">
                <a:solidFill>
                  <a:srgbClr val="FF0066"/>
                </a:solidFill>
              </a:rPr>
              <a:t>substituted </a:t>
            </a:r>
            <a:r>
              <a:rPr lang="en-US" altLang="en-US" sz="2800"/>
              <a:t>Benzenes: Additivity of Effects</a:t>
            </a:r>
          </a:p>
        </p:txBody>
      </p:sp>
      <p:pic>
        <p:nvPicPr>
          <p:cNvPr id="44035" name="Picture 6" descr="16_u029">
            <a:extLst>
              <a:ext uri="{FF2B5EF4-FFF2-40B4-BE49-F238E27FC236}">
                <a16:creationId xmlns:a16="http://schemas.microsoft.com/office/drawing/2014/main" id="{8C545C9D-6B6E-4D86-6EB7-3EF6ED0BE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7391400"/>
            <a:ext cx="8564562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5">
            <a:extLst>
              <a:ext uri="{FF2B5EF4-FFF2-40B4-BE49-F238E27FC236}">
                <a16:creationId xmlns:a16="http://schemas.microsoft.com/office/drawing/2014/main" id="{E46331A1-0DA1-397B-36EB-D6A8FFF90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1447800"/>
            <a:ext cx="4227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Start w/ </a:t>
            </a:r>
            <a:r>
              <a:rPr lang="en-US" altLang="en-US" sz="2400"/>
              <a:t>di</a:t>
            </a:r>
            <a:r>
              <a:rPr lang="en-US" altLang="en-US" sz="2400" b="0"/>
              <a:t>-</a:t>
            </a:r>
            <a:r>
              <a:rPr lang="en-US" altLang="en-US" sz="2400" i="1">
                <a:solidFill>
                  <a:srgbClr val="FF0066"/>
                </a:solidFill>
              </a:rPr>
              <a:t>substituted</a:t>
            </a:r>
            <a:r>
              <a:rPr lang="en-US" altLang="en-US" sz="2400" b="0"/>
              <a:t> rings  </a:t>
            </a:r>
          </a:p>
        </p:txBody>
      </p:sp>
      <p:sp>
        <p:nvSpPr>
          <p:cNvPr id="44037" name="Text Box 8">
            <a:extLst>
              <a:ext uri="{FF2B5EF4-FFF2-40B4-BE49-F238E27FC236}">
                <a16:creationId xmlns:a16="http://schemas.microsoft.com/office/drawing/2014/main" id="{444A1827-0342-59DE-58BE-15FCF3B81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76600"/>
            <a:ext cx="8159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Guided by same</a:t>
            </a:r>
            <a:r>
              <a:rPr lang="en-US" altLang="en-US" sz="1800" b="0" i="1"/>
              <a:t> </a:t>
            </a:r>
            <a:r>
              <a:rPr lang="en-US" altLang="en-US" sz="1800" i="1"/>
              <a:t>inductive</a:t>
            </a:r>
            <a:r>
              <a:rPr lang="en-US" altLang="en-US" sz="1800" b="0"/>
              <a:t> and </a:t>
            </a:r>
            <a:r>
              <a:rPr lang="en-US" altLang="en-US" sz="1800" i="1"/>
              <a:t>resonance</a:t>
            </a:r>
            <a:r>
              <a:rPr lang="en-US" altLang="en-US" sz="1800" b="0"/>
              <a:t> effects as </a:t>
            </a:r>
            <a:r>
              <a:rPr lang="en-US" altLang="en-US" sz="1800" i="1"/>
              <a:t>mono</a:t>
            </a:r>
            <a:r>
              <a:rPr lang="en-US" altLang="en-US" sz="1800" b="0"/>
              <a:t>-</a:t>
            </a:r>
            <a:r>
              <a:rPr lang="en-US" altLang="en-US" sz="1800" i="1">
                <a:solidFill>
                  <a:srgbClr val="FF0066"/>
                </a:solidFill>
              </a:rPr>
              <a:t>substituted</a:t>
            </a:r>
            <a:r>
              <a:rPr lang="en-US" altLang="en-US" sz="1800" b="0"/>
              <a:t> rings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(previous slides)</a:t>
            </a:r>
          </a:p>
        </p:txBody>
      </p:sp>
      <p:sp>
        <p:nvSpPr>
          <p:cNvPr id="44038" name="Text Box 9">
            <a:extLst>
              <a:ext uri="{FF2B5EF4-FFF2-40B4-BE49-F238E27FC236}">
                <a16:creationId xmlns:a16="http://schemas.microsoft.com/office/drawing/2014/main" id="{97522B7B-AE8F-A2EF-FBF5-546227EC6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648200"/>
            <a:ext cx="82486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/>
              <a:t>However NOW we must consider the additive effects of </a:t>
            </a:r>
            <a:r>
              <a:rPr lang="en-US" altLang="en-US" sz="1800" dirty="0"/>
              <a:t>TWO</a:t>
            </a:r>
            <a:r>
              <a:rPr lang="en-US" altLang="en-US" sz="1800" b="0" dirty="0"/>
              <a:t> different groups…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/>
              <a:t>		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/>
              <a:t>				</a:t>
            </a:r>
            <a:endParaRPr lang="en-US" altLang="en-US" sz="2800" b="0" dirty="0"/>
          </a:p>
        </p:txBody>
      </p:sp>
      <p:sp>
        <p:nvSpPr>
          <p:cNvPr id="44039" name="Rectangle 10">
            <a:extLst>
              <a:ext uri="{FF2B5EF4-FFF2-40B4-BE49-F238E27FC236}">
                <a16:creationId xmlns:a16="http://schemas.microsoft.com/office/drawing/2014/main" id="{57C4EBA3-C10D-D69A-3E9E-ED24AE904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465763"/>
            <a:ext cx="39290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/>
              <a:t>Three Rules Apply…</a:t>
            </a:r>
          </a:p>
        </p:txBody>
      </p:sp>
      <p:sp>
        <p:nvSpPr>
          <p:cNvPr id="44040" name="Rectangle 11">
            <a:extLst>
              <a:ext uri="{FF2B5EF4-FFF2-40B4-BE49-F238E27FC236}">
                <a16:creationId xmlns:a16="http://schemas.microsoft.com/office/drawing/2014/main" id="{01D8D394-63F8-D8A3-ED59-C62E53015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52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pic>
        <p:nvPicPr>
          <p:cNvPr id="44041" name="Picture 6" descr="16_u029">
            <a:extLst>
              <a:ext uri="{FF2B5EF4-FFF2-40B4-BE49-F238E27FC236}">
                <a16:creationId xmlns:a16="http://schemas.microsoft.com/office/drawing/2014/main" id="{7EFE7FA7-7E8F-23E1-4852-164617421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4" r="64949" b="16043"/>
          <a:stretch>
            <a:fillRect/>
          </a:stretch>
        </p:blipFill>
        <p:spPr bwMode="auto">
          <a:xfrm>
            <a:off x="4876800" y="838200"/>
            <a:ext cx="91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5">
            <a:extLst>
              <a:ext uri="{FF2B5EF4-FFF2-40B4-BE49-F238E27FC236}">
                <a16:creationId xmlns:a16="http://schemas.microsoft.com/office/drawing/2014/main" id="{9C2D9127-97ED-D838-5841-3445F90AB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71488"/>
            <a:ext cx="93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Rule 1 </a:t>
            </a:r>
          </a:p>
        </p:txBody>
      </p:sp>
      <p:sp>
        <p:nvSpPr>
          <p:cNvPr id="46083" name="Text Box 6">
            <a:extLst>
              <a:ext uri="{FF2B5EF4-FFF2-40B4-BE49-F238E27FC236}">
                <a16:creationId xmlns:a16="http://schemas.microsoft.com/office/drawing/2014/main" id="{B4DCAD0F-ACF9-DB6F-0043-BBCF92647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33400"/>
            <a:ext cx="761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If the directing effects of two groups </a:t>
            </a:r>
            <a:r>
              <a:rPr lang="en-US" altLang="en-US" sz="1800" i="1"/>
              <a:t>reinforce </a:t>
            </a:r>
            <a:r>
              <a:rPr lang="en-US" altLang="en-US" sz="1800" b="0"/>
              <a:t>each other – it’s somewhat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						</a:t>
            </a:r>
            <a:r>
              <a:rPr lang="en-US" altLang="en-US" sz="1800" b="0" i="1"/>
              <a:t>straight forward</a:t>
            </a: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id="{EFF6F43B-BF00-5464-EFC5-920757D73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4925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46085" name="Text Box 8">
            <a:extLst>
              <a:ext uri="{FF2B5EF4-FFF2-40B4-BE49-F238E27FC236}">
                <a16:creationId xmlns:a16="http://schemas.microsoft.com/office/drawing/2014/main" id="{88779652-A71A-FCB5-A567-66BD339AD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70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e.g.</a:t>
            </a:r>
          </a:p>
        </p:txBody>
      </p:sp>
      <p:pic>
        <p:nvPicPr>
          <p:cNvPr id="46086" name="Object 11">
            <a:extLst>
              <a:ext uri="{FF2B5EF4-FFF2-40B4-BE49-F238E27FC236}">
                <a16:creationId xmlns:a16="http://schemas.microsoft.com/office/drawing/2014/main" id="{7A9D951A-1262-B8E0-6B43-BDE78FE394B3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4"/>
          <a:stretch>
            <a:fillRect/>
          </a:stretch>
        </p:blipFill>
        <p:spPr>
          <a:xfrm>
            <a:off x="2895600" y="2819400"/>
            <a:ext cx="3021013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7" name="Picture 6" descr="16_u029">
            <a:extLst>
              <a:ext uri="{FF2B5EF4-FFF2-40B4-BE49-F238E27FC236}">
                <a16:creationId xmlns:a16="http://schemas.microsoft.com/office/drawing/2014/main" id="{D749A81F-7894-38A5-B893-6552D28D4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0"/>
          <a:stretch>
            <a:fillRect/>
          </a:stretch>
        </p:blipFill>
        <p:spPr bwMode="auto">
          <a:xfrm>
            <a:off x="6096000" y="3090863"/>
            <a:ext cx="28956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 Box 18">
            <a:extLst>
              <a:ext uri="{FF2B5EF4-FFF2-40B4-BE49-F238E27FC236}">
                <a16:creationId xmlns:a16="http://schemas.microsoft.com/office/drawing/2014/main" id="{1778C8E5-851C-685E-72E3-B320F7FF0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1095375"/>
            <a:ext cx="34988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see Handout 2</a:t>
            </a:r>
            <a:r>
              <a:rPr lang="en-US" altLang="en-US" sz="1600">
                <a:solidFill>
                  <a:srgbClr val="FF0000"/>
                </a:solidFill>
              </a:rPr>
              <a:t>a – </a:t>
            </a:r>
            <a:r>
              <a:rPr lang="en-US" altLang="en-US" sz="1600"/>
              <a:t>Table 16.1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/>
              <a:t>(for additive effects)</a:t>
            </a:r>
          </a:p>
        </p:txBody>
      </p:sp>
      <p:sp>
        <p:nvSpPr>
          <p:cNvPr id="260119" name="Line 23">
            <a:extLst>
              <a:ext uri="{FF2B5EF4-FFF2-40B4-BE49-F238E27FC236}">
                <a16:creationId xmlns:a16="http://schemas.microsoft.com/office/drawing/2014/main" id="{B8FB4C40-12FC-5938-330C-80A08666C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462463"/>
            <a:ext cx="304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20" name="Line 24">
            <a:extLst>
              <a:ext uri="{FF2B5EF4-FFF2-40B4-BE49-F238E27FC236}">
                <a16:creationId xmlns:a16="http://schemas.microsoft.com/office/drawing/2014/main" id="{626B0C5E-5241-CEC6-B920-3E6ABFFD0A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4462463"/>
            <a:ext cx="3048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091" name="Object 26">
            <a:extLst>
              <a:ext uri="{FF2B5EF4-FFF2-40B4-BE49-F238E27FC236}">
                <a16:creationId xmlns:a16="http://schemas.microsoft.com/office/drawing/2014/main" id="{0CE3540A-968A-2DFC-FA79-CD328F01555E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8" t="52554"/>
          <a:stretch>
            <a:fillRect/>
          </a:stretch>
        </p:blipFill>
        <p:spPr>
          <a:xfrm>
            <a:off x="4648200" y="1066800"/>
            <a:ext cx="1179513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0125" name="Rectangle 29">
            <a:extLst>
              <a:ext uri="{FF2B5EF4-FFF2-40B4-BE49-F238E27FC236}">
                <a16:creationId xmlns:a16="http://schemas.microsoft.com/office/drawing/2014/main" id="{BFC8BAE3-1BF1-0BF5-89A1-F2F7451AB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429000"/>
            <a:ext cx="2286000" cy="381000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46093" name="Text Box 30">
            <a:extLst>
              <a:ext uri="{FF2B5EF4-FFF2-40B4-BE49-F238E27FC236}">
                <a16:creationId xmlns:a16="http://schemas.microsoft.com/office/drawing/2014/main" id="{0A817968-9D7F-FD4F-6D0C-BA7D65477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286000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/>
              <a:t>(-o,-p)</a:t>
            </a:r>
          </a:p>
        </p:txBody>
      </p:sp>
      <p:sp>
        <p:nvSpPr>
          <p:cNvPr id="46094" name="Text Box 31">
            <a:extLst>
              <a:ext uri="{FF2B5EF4-FFF2-40B4-BE49-F238E27FC236}">
                <a16:creationId xmlns:a16="http://schemas.microsoft.com/office/drawing/2014/main" id="{295A1D5F-C68E-3556-4DC1-8D38C0539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081088"/>
            <a:ext cx="52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/>
              <a:t>(m)</a:t>
            </a:r>
          </a:p>
        </p:txBody>
      </p:sp>
      <p:pic>
        <p:nvPicPr>
          <p:cNvPr id="46095" name="Picture 6" descr="16_u029">
            <a:extLst>
              <a:ext uri="{FF2B5EF4-FFF2-40B4-BE49-F238E27FC236}">
                <a16:creationId xmlns:a16="http://schemas.microsoft.com/office/drawing/2014/main" id="{7A1DC3ED-1FD2-2577-277F-EADA0E142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4" r="64949" b="16043"/>
          <a:stretch>
            <a:fillRect/>
          </a:stretch>
        </p:blipFill>
        <p:spPr bwMode="auto">
          <a:xfrm>
            <a:off x="381000" y="2819400"/>
            <a:ext cx="91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Picture 6" descr="16_u029">
            <a:extLst>
              <a:ext uri="{FF2B5EF4-FFF2-40B4-BE49-F238E27FC236}">
                <a16:creationId xmlns:a16="http://schemas.microsoft.com/office/drawing/2014/main" id="{EC4D1BF1-EE35-256C-239F-4CA0DFE8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6" t="86852" r="57832"/>
          <a:stretch>
            <a:fillRect/>
          </a:stretch>
        </p:blipFill>
        <p:spPr bwMode="auto">
          <a:xfrm>
            <a:off x="76200" y="5105400"/>
            <a:ext cx="2057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7" name="Text Box 18">
            <a:extLst>
              <a:ext uri="{FF2B5EF4-FFF2-40B4-BE49-F238E27FC236}">
                <a16:creationId xmlns:a16="http://schemas.microsoft.com/office/drawing/2014/main" id="{7D397A81-76B4-5A43-2DAA-DD83B87DA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0540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    A) </a:t>
            </a:r>
          </a:p>
        </p:txBody>
      </p:sp>
      <p:sp>
        <p:nvSpPr>
          <p:cNvPr id="46098" name="Text Box 19">
            <a:extLst>
              <a:ext uri="{FF2B5EF4-FFF2-40B4-BE49-F238E27FC236}">
                <a16:creationId xmlns:a16="http://schemas.microsoft.com/office/drawing/2014/main" id="{EBD32765-1E6C-A789-457D-3E057D495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0" y="5119688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B)</a:t>
            </a:r>
            <a:endParaRPr lang="en-US" altLang="en-US" sz="1800" b="0"/>
          </a:p>
        </p:txBody>
      </p:sp>
      <p:sp>
        <p:nvSpPr>
          <p:cNvPr id="46099" name="Text Box 20">
            <a:extLst>
              <a:ext uri="{FF2B5EF4-FFF2-40B4-BE49-F238E27FC236}">
                <a16:creationId xmlns:a16="http://schemas.microsoft.com/office/drawing/2014/main" id="{E686A927-3CC7-4E8A-EF74-884829D6A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38813"/>
            <a:ext cx="89979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*Note: 1) </a:t>
            </a:r>
            <a:r>
              <a:rPr lang="en-US" altLang="en-US" sz="1600">
                <a:solidFill>
                  <a:srgbClr val="FF0066"/>
                </a:solidFill>
              </a:rPr>
              <a:t>Br</a:t>
            </a:r>
            <a:r>
              <a:rPr lang="en-US" altLang="en-US" sz="1600"/>
              <a:t> </a:t>
            </a:r>
            <a:r>
              <a:rPr lang="en-US" altLang="en-US" sz="1600" b="0"/>
              <a:t>can’t add (    ) at </a:t>
            </a:r>
            <a:r>
              <a:rPr lang="en-US" altLang="en-US" sz="1600" b="0" i="1"/>
              <a:t>para</a:t>
            </a:r>
            <a:r>
              <a:rPr lang="en-US" altLang="en-US" sz="1600" b="0"/>
              <a:t>-position in </a:t>
            </a:r>
            <a:r>
              <a:rPr lang="en-US" altLang="en-US" sz="1600"/>
              <a:t>A</a:t>
            </a:r>
            <a:r>
              <a:rPr lang="en-US" altLang="en-US" sz="1600" b="0"/>
              <a:t> b/c </a:t>
            </a:r>
            <a:r>
              <a:rPr lang="en-US" altLang="en-US" sz="1600">
                <a:solidFill>
                  <a:srgbClr val="0099FF"/>
                </a:solidFill>
              </a:rPr>
              <a:t>NO</a:t>
            </a:r>
            <a:r>
              <a:rPr lang="en-US" altLang="en-US" sz="1600" baseline="-25000">
                <a:solidFill>
                  <a:srgbClr val="0099FF"/>
                </a:solidFill>
              </a:rPr>
              <a:t>2</a:t>
            </a:r>
            <a:r>
              <a:rPr lang="en-US" altLang="en-US" sz="1600" b="0"/>
              <a:t> is already there</a:t>
            </a:r>
            <a:r>
              <a:rPr lang="en-US" altLang="en-US" sz="1600"/>
              <a:t>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            2)</a:t>
            </a:r>
            <a:r>
              <a:rPr lang="en-US" altLang="en-US" sz="1600">
                <a:solidFill>
                  <a:srgbClr val="FF0066"/>
                </a:solidFill>
              </a:rPr>
              <a:t> Br</a:t>
            </a:r>
            <a:r>
              <a:rPr lang="en-US" altLang="en-US" sz="1600"/>
              <a:t> </a:t>
            </a:r>
            <a:r>
              <a:rPr lang="en-US" altLang="en-US" sz="1600" b="0"/>
              <a:t>can add at </a:t>
            </a:r>
            <a:r>
              <a:rPr lang="en-US" altLang="en-US" sz="1600" b="0" i="1"/>
              <a:t>ortho</a:t>
            </a:r>
            <a:r>
              <a:rPr lang="en-US" altLang="en-US" sz="1600" b="0"/>
              <a:t>-position in </a:t>
            </a:r>
            <a:r>
              <a:rPr lang="en-US" altLang="en-US" sz="1600"/>
              <a:t>A</a:t>
            </a:r>
            <a:r>
              <a:rPr lang="en-US" altLang="en-US" sz="1600" b="0"/>
              <a:t> b/c there is no subtituent there, however not favored…</a:t>
            </a:r>
            <a:endParaRPr lang="en-US" altLang="en-US" sz="16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            3) </a:t>
            </a:r>
            <a:r>
              <a:rPr lang="en-US" altLang="en-US" sz="1600">
                <a:solidFill>
                  <a:srgbClr val="FF0066"/>
                </a:solidFill>
              </a:rPr>
              <a:t>Br</a:t>
            </a:r>
            <a:r>
              <a:rPr lang="en-US" altLang="en-US" sz="1600"/>
              <a:t> </a:t>
            </a:r>
            <a:r>
              <a:rPr lang="en-US" altLang="en-US" sz="1600" b="0"/>
              <a:t>adds at </a:t>
            </a:r>
            <a:r>
              <a:rPr lang="en-US" altLang="en-US" sz="1600" b="0" i="1"/>
              <a:t>meta</a:t>
            </a:r>
            <a:r>
              <a:rPr lang="en-US" altLang="en-US" sz="1600" b="0"/>
              <a:t>-position in </a:t>
            </a:r>
            <a:r>
              <a:rPr lang="en-US" altLang="en-US" sz="1600"/>
              <a:t>B</a:t>
            </a:r>
            <a:r>
              <a:rPr lang="en-US" altLang="en-US" sz="1600" b="0"/>
              <a:t> b/c it’s favored there (see Table 16.1)</a:t>
            </a:r>
            <a:endParaRPr lang="en-US" altLang="en-US" sz="1600" b="0"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ym typeface="Wingdings" panose="05000000000000000000" pitchFamily="2" charset="2"/>
              </a:rPr>
              <a:t>                </a:t>
            </a:r>
            <a:r>
              <a:rPr lang="en-US" altLang="en-US" sz="1600">
                <a:sym typeface="Wingdings" panose="05000000000000000000" pitchFamily="2" charset="2"/>
              </a:rPr>
              <a:t>2</a:t>
            </a:r>
            <a:r>
              <a:rPr lang="en-US" altLang="en-US" sz="1600" b="0">
                <a:sym typeface="Wingdings" panose="05000000000000000000" pitchFamily="2" charset="2"/>
              </a:rPr>
              <a:t>-</a:t>
            </a:r>
            <a:r>
              <a:rPr lang="en-US" altLang="en-US" sz="1600">
                <a:sym typeface="Wingdings" panose="05000000000000000000" pitchFamily="2" charset="2"/>
              </a:rPr>
              <a:t>3</a:t>
            </a:r>
            <a:r>
              <a:rPr lang="en-US" altLang="en-US" sz="1600" b="0">
                <a:sym typeface="Wingdings" panose="05000000000000000000" pitchFamily="2" charset="2"/>
              </a:rPr>
              <a:t> and compliment each other </a:t>
            </a:r>
            <a:endParaRPr lang="en-US" altLang="en-US" sz="16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46100" name="Line 21">
            <a:extLst>
              <a:ext uri="{FF2B5EF4-FFF2-40B4-BE49-F238E27FC236}">
                <a16:creationId xmlns:a16="http://schemas.microsoft.com/office/drawing/2014/main" id="{13AF617C-1887-501F-38FF-632CF83E03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715000"/>
            <a:ext cx="152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Line 22">
            <a:extLst>
              <a:ext uri="{FF2B5EF4-FFF2-40B4-BE49-F238E27FC236}">
                <a16:creationId xmlns:a16="http://schemas.microsoft.com/office/drawing/2014/main" id="{91F890EB-3C38-522F-408A-4003E3DC4B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5715000"/>
            <a:ext cx="152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Rectangle 23">
            <a:extLst>
              <a:ext uri="{FF2B5EF4-FFF2-40B4-BE49-F238E27FC236}">
                <a16:creationId xmlns:a16="http://schemas.microsoft.com/office/drawing/2014/main" id="{25B0D637-30CC-8852-820D-A365D9E87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5043488"/>
            <a:ext cx="27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*</a:t>
            </a:r>
          </a:p>
        </p:txBody>
      </p:sp>
      <p:sp>
        <p:nvSpPr>
          <p:cNvPr id="46103" name="Rectangle 24">
            <a:extLst>
              <a:ext uri="{FF2B5EF4-FFF2-40B4-BE49-F238E27FC236}">
                <a16:creationId xmlns:a16="http://schemas.microsoft.com/office/drawing/2014/main" id="{9E564338-24D7-C25B-C19C-00B6C65E0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9048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2"/>
                </a:solidFill>
              </a:rPr>
              <a:t>Tri-</a:t>
            </a:r>
            <a:r>
              <a:rPr lang="en-US" altLang="en-US" sz="1800" i="1">
                <a:solidFill>
                  <a:srgbClr val="FF0066"/>
                </a:solidFill>
              </a:rPr>
              <a:t>substituted </a:t>
            </a:r>
            <a:r>
              <a:rPr lang="en-US" altLang="en-US" sz="1800" b="0">
                <a:solidFill>
                  <a:schemeClr val="tx2"/>
                </a:solidFill>
              </a:rPr>
              <a:t>Benzenes</a:t>
            </a:r>
          </a:p>
        </p:txBody>
      </p:sp>
      <p:sp>
        <p:nvSpPr>
          <p:cNvPr id="46104" name="Line 25">
            <a:extLst>
              <a:ext uri="{FF2B5EF4-FFF2-40B4-BE49-F238E27FC236}">
                <a16:creationId xmlns:a16="http://schemas.microsoft.com/office/drawing/2014/main" id="{3696DDA1-94A5-5E38-DA89-354DC7F99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9624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5" name="AutoShape 26">
            <a:extLst>
              <a:ext uri="{FF2B5EF4-FFF2-40B4-BE49-F238E27FC236}">
                <a16:creationId xmlns:a16="http://schemas.microsoft.com/office/drawing/2014/main" id="{35221B3B-E41F-4AF1-BD94-5C75A91E88D9}"/>
              </a:ext>
            </a:extLst>
          </p:cNvPr>
          <p:cNvSpPr>
            <a:spLocks/>
          </p:cNvSpPr>
          <p:nvPr/>
        </p:nvSpPr>
        <p:spPr bwMode="auto">
          <a:xfrm>
            <a:off x="2667000" y="2743200"/>
            <a:ext cx="152400" cy="2590800"/>
          </a:xfrm>
          <a:prstGeom prst="leftBracket">
            <a:avLst>
              <a:gd name="adj" fmla="val 141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06" name="AutoShape 27">
            <a:extLst>
              <a:ext uri="{FF2B5EF4-FFF2-40B4-BE49-F238E27FC236}">
                <a16:creationId xmlns:a16="http://schemas.microsoft.com/office/drawing/2014/main" id="{DB538C80-2F0D-93DA-A262-423124884D54}"/>
              </a:ext>
            </a:extLst>
          </p:cNvPr>
          <p:cNvSpPr>
            <a:spLocks/>
          </p:cNvSpPr>
          <p:nvPr/>
        </p:nvSpPr>
        <p:spPr bwMode="auto">
          <a:xfrm>
            <a:off x="5791200" y="2819400"/>
            <a:ext cx="152400" cy="2514600"/>
          </a:xfrm>
          <a:prstGeom prst="rightBracket">
            <a:avLst>
              <a:gd name="adj" fmla="val 137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07" name="Line 22">
            <a:extLst>
              <a:ext uri="{FF2B5EF4-FFF2-40B4-BE49-F238E27FC236}">
                <a16:creationId xmlns:a16="http://schemas.microsoft.com/office/drawing/2014/main" id="{FFCA5124-4425-E934-C117-77EC6BC0A7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4724400"/>
            <a:ext cx="152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8" name="Line 21">
            <a:extLst>
              <a:ext uri="{FF2B5EF4-FFF2-40B4-BE49-F238E27FC236}">
                <a16:creationId xmlns:a16="http://schemas.microsoft.com/office/drawing/2014/main" id="{2D8FF8AB-CE59-4BDA-A4A7-E3FF9C0E9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4724400"/>
            <a:ext cx="152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1C3D13C3-1D2B-A898-3677-73ACBE56F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Rule 2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4E0713A7-0663-3B6B-B884-AC8BA3FFE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9600"/>
            <a:ext cx="678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If the directing effects of two groups </a:t>
            </a:r>
            <a:r>
              <a:rPr lang="en-US" altLang="en-US" sz="1800" i="1"/>
              <a:t>oppose </a:t>
            </a:r>
            <a:r>
              <a:rPr lang="en-US" altLang="en-US" sz="1800" b="0"/>
              <a:t>each other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The more </a:t>
            </a:r>
            <a:r>
              <a:rPr lang="en-US" altLang="en-US" sz="1800" i="1">
                <a:solidFill>
                  <a:srgbClr val="D60093"/>
                </a:solidFill>
              </a:rPr>
              <a:t>Reactive</a:t>
            </a:r>
            <a:r>
              <a:rPr lang="en-US" altLang="en-US" sz="1800" b="0">
                <a:solidFill>
                  <a:srgbClr val="D60093"/>
                </a:solidFill>
              </a:rPr>
              <a:t> activating group</a:t>
            </a:r>
            <a:r>
              <a:rPr lang="en-US" altLang="en-US" sz="1800" b="0"/>
              <a:t> has the </a:t>
            </a:r>
            <a:r>
              <a:rPr lang="en-US" altLang="en-US" sz="1800" i="1"/>
              <a:t>dominant</a:t>
            </a:r>
            <a:r>
              <a:rPr lang="en-US" altLang="en-US" sz="1800" b="0"/>
              <a:t> influence.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69F0A8FD-5D44-17AD-A177-0DAC03A80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52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pic>
        <p:nvPicPr>
          <p:cNvPr id="47109" name="Object 11">
            <a:extLst>
              <a:ext uri="{FF2B5EF4-FFF2-40B4-BE49-F238E27FC236}">
                <a16:creationId xmlns:a16="http://schemas.microsoft.com/office/drawing/2014/main" id="{F511B968-9909-7DD6-C2E8-2370989B3880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8" t="52554"/>
          <a:stretch>
            <a:fillRect/>
          </a:stretch>
        </p:blipFill>
        <p:spPr>
          <a:xfrm>
            <a:off x="10058400" y="3378200"/>
            <a:ext cx="2316163" cy="347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Object 6">
            <a:extLst>
              <a:ext uri="{FF2B5EF4-FFF2-40B4-BE49-F238E27FC236}">
                <a16:creationId xmlns:a16="http://schemas.microsoft.com/office/drawing/2014/main" id="{8078ACEE-DC9D-D111-FCC0-A26ADC183DAE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4"/>
          <a:stretch>
            <a:fillRect/>
          </a:stretch>
        </p:blipFill>
        <p:spPr>
          <a:xfrm>
            <a:off x="2514600" y="2743200"/>
            <a:ext cx="2895600" cy="232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6" descr="16_u029">
            <a:extLst>
              <a:ext uri="{FF2B5EF4-FFF2-40B4-BE49-F238E27FC236}">
                <a16:creationId xmlns:a16="http://schemas.microsoft.com/office/drawing/2014/main" id="{42B85C4B-AD57-D37A-0EF6-4422CF74B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0"/>
          <a:stretch>
            <a:fillRect/>
          </a:stretch>
        </p:blipFill>
        <p:spPr bwMode="auto">
          <a:xfrm>
            <a:off x="11963400" y="3200400"/>
            <a:ext cx="28956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201" name="Line 9">
            <a:extLst>
              <a:ext uri="{FF2B5EF4-FFF2-40B4-BE49-F238E27FC236}">
                <a16:creationId xmlns:a16="http://schemas.microsoft.com/office/drawing/2014/main" id="{62185C7D-AC37-75D0-F39C-A5CD0F76DC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395788"/>
            <a:ext cx="304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202" name="Line 10">
            <a:extLst>
              <a:ext uri="{FF2B5EF4-FFF2-40B4-BE49-F238E27FC236}">
                <a16:creationId xmlns:a16="http://schemas.microsoft.com/office/drawing/2014/main" id="{58ADB84A-B115-1BBE-7B27-DB8BE82749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9000" y="4395788"/>
            <a:ext cx="3048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204" name="Rectangle 12">
            <a:extLst>
              <a:ext uri="{FF2B5EF4-FFF2-40B4-BE49-F238E27FC236}">
                <a16:creationId xmlns:a16="http://schemas.microsoft.com/office/drawing/2014/main" id="{027570DD-3929-9EC3-ADF7-9D667C70D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2590800"/>
            <a:ext cx="2286000" cy="381000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47115" name="Text Box 13">
            <a:extLst>
              <a:ext uri="{FF2B5EF4-FFF2-40B4-BE49-F238E27FC236}">
                <a16:creationId xmlns:a16="http://schemas.microsoft.com/office/drawing/2014/main" id="{0DC73FC2-3710-705E-B3D7-EB055FEF4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600" y="1676400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/>
              <a:t>(-o,-p)</a:t>
            </a:r>
          </a:p>
        </p:txBody>
      </p:sp>
      <p:sp>
        <p:nvSpPr>
          <p:cNvPr id="47116" name="Text Box 14">
            <a:extLst>
              <a:ext uri="{FF2B5EF4-FFF2-40B4-BE49-F238E27FC236}">
                <a16:creationId xmlns:a16="http://schemas.microsoft.com/office/drawing/2014/main" id="{B05EF09F-4437-0226-988B-9E618BB64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4200" y="914400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/>
              <a:t>(m)</a:t>
            </a:r>
          </a:p>
        </p:txBody>
      </p:sp>
      <p:pic>
        <p:nvPicPr>
          <p:cNvPr id="264209" name="Picture 6" descr="16_u030">
            <a:extLst>
              <a:ext uri="{FF2B5EF4-FFF2-40B4-BE49-F238E27FC236}">
                <a16:creationId xmlns:a16="http://schemas.microsoft.com/office/drawing/2014/main" id="{971A366E-403C-E54D-2735-69400CC08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7"/>
          <a:stretch>
            <a:fillRect/>
          </a:stretch>
        </p:blipFill>
        <p:spPr bwMode="auto">
          <a:xfrm>
            <a:off x="6477000" y="2895600"/>
            <a:ext cx="2620963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6" descr="16_u030">
            <a:extLst>
              <a:ext uri="{FF2B5EF4-FFF2-40B4-BE49-F238E27FC236}">
                <a16:creationId xmlns:a16="http://schemas.microsoft.com/office/drawing/2014/main" id="{51658727-8D41-188F-7BAA-F661ED116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2" r="66191" b="18398"/>
          <a:stretch>
            <a:fillRect/>
          </a:stretch>
        </p:blipFill>
        <p:spPr bwMode="auto">
          <a:xfrm>
            <a:off x="381000" y="2819400"/>
            <a:ext cx="914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6" descr="16_u030">
            <a:extLst>
              <a:ext uri="{FF2B5EF4-FFF2-40B4-BE49-F238E27FC236}">
                <a16:creationId xmlns:a16="http://schemas.microsoft.com/office/drawing/2014/main" id="{6E024F0C-DEB8-8D3C-F0D3-981C027A2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5" t="90346" r="57294" b="911"/>
          <a:stretch>
            <a:fillRect/>
          </a:stretch>
        </p:blipFill>
        <p:spPr bwMode="auto">
          <a:xfrm>
            <a:off x="0" y="5105400"/>
            <a:ext cx="2057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6" descr="16_u030">
            <a:extLst>
              <a:ext uri="{FF2B5EF4-FFF2-40B4-BE49-F238E27FC236}">
                <a16:creationId xmlns:a16="http://schemas.microsoft.com/office/drawing/2014/main" id="{CE7DED13-A281-F39A-CBA1-27A1FE0CF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81000"/>
            <a:ext cx="8564563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6" descr="16_u030">
            <a:extLst>
              <a:ext uri="{FF2B5EF4-FFF2-40B4-BE49-F238E27FC236}">
                <a16:creationId xmlns:a16="http://schemas.microsoft.com/office/drawing/2014/main" id="{A1523EDD-DFC7-06BE-AD1D-9372594D2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0" r="27582" b="41713"/>
          <a:stretch>
            <a:fillRect/>
          </a:stretch>
        </p:blipFill>
        <p:spPr bwMode="auto">
          <a:xfrm>
            <a:off x="5532438" y="2895600"/>
            <a:ext cx="11731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222" name="Rectangle 30">
            <a:extLst>
              <a:ext uri="{FF2B5EF4-FFF2-40B4-BE49-F238E27FC236}">
                <a16:creationId xmlns:a16="http://schemas.microsoft.com/office/drawing/2014/main" id="{D4F591D4-A01E-2642-3C86-3984C42C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743200"/>
            <a:ext cx="1447800" cy="21336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47123" name="Rectangle 22">
            <a:extLst>
              <a:ext uri="{FF2B5EF4-FFF2-40B4-BE49-F238E27FC236}">
                <a16:creationId xmlns:a16="http://schemas.microsoft.com/office/drawing/2014/main" id="{A7E29C51-264B-727D-3EED-DA8716305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9048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2"/>
                </a:solidFill>
              </a:rPr>
              <a:t>Tri-</a:t>
            </a:r>
            <a:r>
              <a:rPr lang="en-US" altLang="en-US" sz="1800" i="1">
                <a:solidFill>
                  <a:srgbClr val="FF0066"/>
                </a:solidFill>
              </a:rPr>
              <a:t>substituted </a:t>
            </a:r>
            <a:r>
              <a:rPr lang="en-US" altLang="en-US" sz="1800" b="0">
                <a:solidFill>
                  <a:schemeClr val="tx2"/>
                </a:solidFill>
              </a:rPr>
              <a:t>Benzenes</a:t>
            </a:r>
          </a:p>
        </p:txBody>
      </p:sp>
      <p:sp>
        <p:nvSpPr>
          <p:cNvPr id="47124" name="Text Box 26">
            <a:extLst>
              <a:ext uri="{FF2B5EF4-FFF2-40B4-BE49-F238E27FC236}">
                <a16:creationId xmlns:a16="http://schemas.microsoft.com/office/drawing/2014/main" id="{6D5C6279-EB55-4390-B76E-A279862B4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0657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47125" name="Text Box 27">
            <a:extLst>
              <a:ext uri="{FF2B5EF4-FFF2-40B4-BE49-F238E27FC236}">
                <a16:creationId xmlns:a16="http://schemas.microsoft.com/office/drawing/2014/main" id="{07B907CF-C1C3-F10A-21E6-6EA60DCEC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434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47126" name="Text Box 28">
            <a:extLst>
              <a:ext uri="{FF2B5EF4-FFF2-40B4-BE49-F238E27FC236}">
                <a16:creationId xmlns:a16="http://schemas.microsoft.com/office/drawing/2014/main" id="{E8813651-8519-A152-F889-7EF9EBA0F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8813"/>
            <a:ext cx="91852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*Note: 1) </a:t>
            </a:r>
            <a:r>
              <a:rPr lang="en-US" altLang="en-US" sz="1600">
                <a:solidFill>
                  <a:srgbClr val="FF0066"/>
                </a:solidFill>
              </a:rPr>
              <a:t>NO</a:t>
            </a:r>
            <a:r>
              <a:rPr lang="en-US" altLang="en-US" sz="1600" baseline="-25000">
                <a:solidFill>
                  <a:srgbClr val="FF0066"/>
                </a:solidFill>
              </a:rPr>
              <a:t>2</a:t>
            </a:r>
            <a:r>
              <a:rPr lang="en-US" altLang="en-US" sz="1600"/>
              <a:t> </a:t>
            </a:r>
            <a:r>
              <a:rPr lang="en-US" altLang="en-US" sz="1600" b="0"/>
              <a:t>can’t add (   ) at </a:t>
            </a:r>
            <a:r>
              <a:rPr lang="en-US" altLang="en-US" sz="1600" b="0" i="1"/>
              <a:t>para</a:t>
            </a:r>
            <a:r>
              <a:rPr lang="en-US" altLang="en-US" sz="1600" b="0"/>
              <a:t>-position in </a:t>
            </a:r>
            <a:r>
              <a:rPr lang="en-US" altLang="en-US" sz="1600"/>
              <a:t>A</a:t>
            </a:r>
            <a:r>
              <a:rPr lang="en-US" altLang="en-US" sz="1600" b="0"/>
              <a:t> b/c </a:t>
            </a:r>
            <a:r>
              <a:rPr lang="en-US" altLang="en-US" sz="1600">
                <a:solidFill>
                  <a:srgbClr val="0099FF"/>
                </a:solidFill>
              </a:rPr>
              <a:t>CH</a:t>
            </a:r>
            <a:r>
              <a:rPr lang="en-US" altLang="en-US" sz="1600" baseline="-25000">
                <a:solidFill>
                  <a:srgbClr val="0099FF"/>
                </a:solidFill>
              </a:rPr>
              <a:t>3</a:t>
            </a:r>
            <a:r>
              <a:rPr lang="en-US" altLang="en-US" sz="1600" b="0"/>
              <a:t> is already there</a:t>
            </a:r>
            <a:r>
              <a:rPr lang="en-US" altLang="en-US" sz="1600"/>
              <a:t>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            2)</a:t>
            </a:r>
            <a:r>
              <a:rPr lang="en-US" altLang="en-US" sz="1600">
                <a:solidFill>
                  <a:srgbClr val="FF0066"/>
                </a:solidFill>
              </a:rPr>
              <a:t> NO</a:t>
            </a:r>
            <a:r>
              <a:rPr lang="en-US" altLang="en-US" sz="1600" baseline="-25000">
                <a:solidFill>
                  <a:srgbClr val="FF0066"/>
                </a:solidFill>
              </a:rPr>
              <a:t>2</a:t>
            </a:r>
            <a:r>
              <a:rPr lang="en-US" altLang="en-US" sz="1600"/>
              <a:t> </a:t>
            </a:r>
            <a:r>
              <a:rPr lang="en-US" altLang="en-US" sz="1600" b="0"/>
              <a:t>can add at </a:t>
            </a:r>
            <a:r>
              <a:rPr lang="en-US" altLang="en-US" sz="1600" b="0" i="1"/>
              <a:t>ortho</a:t>
            </a:r>
            <a:r>
              <a:rPr lang="en-US" altLang="en-US" sz="1600" b="0"/>
              <a:t>-position in </a:t>
            </a:r>
            <a:r>
              <a:rPr lang="en-US" altLang="en-US" sz="1600"/>
              <a:t>A</a:t>
            </a:r>
            <a:r>
              <a:rPr lang="en-US" altLang="en-US" sz="1600" b="0"/>
              <a:t> b/c there is no subtituent there.</a:t>
            </a:r>
            <a:endParaRPr lang="en-US" altLang="en-US" sz="16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            3) </a:t>
            </a:r>
            <a:r>
              <a:rPr lang="en-US" altLang="en-US" sz="1600">
                <a:solidFill>
                  <a:srgbClr val="FF0066"/>
                </a:solidFill>
              </a:rPr>
              <a:t>NO</a:t>
            </a:r>
            <a:r>
              <a:rPr lang="en-US" altLang="en-US" sz="1600" baseline="-25000">
                <a:solidFill>
                  <a:srgbClr val="FF0066"/>
                </a:solidFill>
              </a:rPr>
              <a:t>2</a:t>
            </a:r>
            <a:r>
              <a:rPr lang="en-US" altLang="en-US" sz="1600"/>
              <a:t> </a:t>
            </a:r>
            <a:r>
              <a:rPr lang="en-US" altLang="en-US" sz="1600" b="0"/>
              <a:t>could have added at the </a:t>
            </a:r>
            <a:r>
              <a:rPr lang="en-US" altLang="en-US" sz="1600" b="0" i="1"/>
              <a:t>ortho</a:t>
            </a:r>
            <a:r>
              <a:rPr lang="en-US" altLang="en-US" sz="1600" b="0"/>
              <a:t>-position in </a:t>
            </a:r>
            <a:r>
              <a:rPr lang="en-US" altLang="en-US" sz="1600"/>
              <a:t>B</a:t>
            </a:r>
            <a:r>
              <a:rPr lang="en-US" altLang="en-US" sz="1600" b="0"/>
              <a:t> but doesn’t b/c A is more </a:t>
            </a:r>
            <a:r>
              <a:rPr lang="en-US" altLang="en-US" sz="1600" i="1">
                <a:solidFill>
                  <a:srgbClr val="FF0066"/>
                </a:solidFill>
              </a:rPr>
              <a:t>Reactive</a:t>
            </a:r>
            <a:r>
              <a:rPr lang="en-US" altLang="en-US" sz="1600" b="0"/>
              <a:t> group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ym typeface="Wingdings" panose="05000000000000000000" pitchFamily="2" charset="2"/>
              </a:rPr>
              <a:t>               </a:t>
            </a:r>
            <a:r>
              <a:rPr lang="en-US" altLang="en-US" sz="1600">
                <a:sym typeface="Wingdings" panose="05000000000000000000" pitchFamily="2" charset="2"/>
              </a:rPr>
              <a:t>2</a:t>
            </a:r>
            <a:r>
              <a:rPr lang="en-US" altLang="en-US" sz="1600" b="0">
                <a:sym typeface="Wingdings" panose="05000000000000000000" pitchFamily="2" charset="2"/>
              </a:rPr>
              <a:t>-</a:t>
            </a:r>
            <a:r>
              <a:rPr lang="en-US" altLang="en-US" sz="1600">
                <a:sym typeface="Wingdings" panose="05000000000000000000" pitchFamily="2" charset="2"/>
              </a:rPr>
              <a:t>3</a:t>
            </a:r>
            <a:r>
              <a:rPr lang="en-US" altLang="en-US" sz="1600" b="0">
                <a:sym typeface="Wingdings" panose="05000000000000000000" pitchFamily="2" charset="2"/>
              </a:rPr>
              <a:t> compete with each other</a:t>
            </a:r>
            <a:endParaRPr lang="en-US" altLang="en-US" sz="16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47127" name="Line 29">
            <a:extLst>
              <a:ext uri="{FF2B5EF4-FFF2-40B4-BE49-F238E27FC236}">
                <a16:creationId xmlns:a16="http://schemas.microsoft.com/office/drawing/2014/main" id="{3BB95050-8ECB-59D6-053A-B9A09A434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715000"/>
            <a:ext cx="152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8" name="Line 30">
            <a:extLst>
              <a:ext uri="{FF2B5EF4-FFF2-40B4-BE49-F238E27FC236}">
                <a16:creationId xmlns:a16="http://schemas.microsoft.com/office/drawing/2014/main" id="{2FE0B488-D8E4-DFA8-15CC-C4AD10FDCD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5715000"/>
            <a:ext cx="152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9" name="Text Box 31">
            <a:extLst>
              <a:ext uri="{FF2B5EF4-FFF2-40B4-BE49-F238E27FC236}">
                <a16:creationId xmlns:a16="http://schemas.microsoft.com/office/drawing/2014/main" id="{A8692896-1569-D667-3DA0-5B18B6418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219200"/>
            <a:ext cx="180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</a:rPr>
              <a:t>see Handout 2</a:t>
            </a:r>
            <a:r>
              <a:rPr lang="en-US" altLang="en-US" sz="1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7130" name="Text Box 18">
            <a:extLst>
              <a:ext uri="{FF2B5EF4-FFF2-40B4-BE49-F238E27FC236}">
                <a16:creationId xmlns:a16="http://schemas.microsoft.com/office/drawing/2014/main" id="{0CB9B48B-0284-842C-527D-0808A8056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1447800"/>
            <a:ext cx="34988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see Handout 2</a:t>
            </a:r>
            <a:r>
              <a:rPr lang="en-US" altLang="en-US" sz="1600">
                <a:solidFill>
                  <a:srgbClr val="FF0000"/>
                </a:solidFill>
              </a:rPr>
              <a:t>a – </a:t>
            </a:r>
            <a:r>
              <a:rPr lang="en-US" altLang="en-US" sz="1600"/>
              <a:t>Table 16.1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/>
              <a:t>(for additive effects)</a:t>
            </a:r>
          </a:p>
        </p:txBody>
      </p:sp>
      <p:sp>
        <p:nvSpPr>
          <p:cNvPr id="47131" name="Line 30">
            <a:extLst>
              <a:ext uri="{FF2B5EF4-FFF2-40B4-BE49-F238E27FC236}">
                <a16:creationId xmlns:a16="http://schemas.microsoft.com/office/drawing/2014/main" id="{F8BB125F-C931-0798-C0A3-209C47ED99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4648200"/>
            <a:ext cx="152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Line 29">
            <a:extLst>
              <a:ext uri="{FF2B5EF4-FFF2-40B4-BE49-F238E27FC236}">
                <a16:creationId xmlns:a16="http://schemas.microsoft.com/office/drawing/2014/main" id="{CB821403-FEE6-7B82-CB96-EBB6E57C9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648200"/>
            <a:ext cx="152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4" grpId="0" animBg="1"/>
      <p:bldP spid="2642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6187FA74-1397-309D-3110-25D9CF976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304800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Rule 3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ED0AB70A-F337-372B-FD6A-8756B42E9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04800"/>
            <a:ext cx="718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Substitution rarely occurs between two groups in </a:t>
            </a:r>
            <a:r>
              <a:rPr lang="en-US" altLang="en-US" sz="1800" i="1"/>
              <a:t>meta</a:t>
            </a:r>
            <a:r>
              <a:rPr lang="en-US" altLang="en-US" sz="1800" b="0"/>
              <a:t> di-substituted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 compounds b/c the site is </a:t>
            </a:r>
            <a:r>
              <a:rPr lang="en-US" altLang="en-US" sz="1800" b="0">
                <a:solidFill>
                  <a:srgbClr val="FF0000"/>
                </a:solidFill>
              </a:rPr>
              <a:t>Too</a:t>
            </a:r>
            <a:r>
              <a:rPr lang="en-US" altLang="en-US" sz="1800" b="0"/>
              <a:t> </a:t>
            </a:r>
            <a:r>
              <a:rPr lang="en-US" altLang="en-US" sz="1800" b="0">
                <a:solidFill>
                  <a:srgbClr val="FF0000"/>
                </a:solidFill>
              </a:rPr>
              <a:t>hindered. 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48000AF7-76B0-0C29-63BB-D25F604FE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52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ED1559D5-4D4B-6C80-CDA8-EC90DA2C2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08025" y="1295400"/>
            <a:ext cx="70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e.g.</a:t>
            </a:r>
          </a:p>
        </p:txBody>
      </p:sp>
      <p:pic>
        <p:nvPicPr>
          <p:cNvPr id="48134" name="Object 6">
            <a:extLst>
              <a:ext uri="{FF2B5EF4-FFF2-40B4-BE49-F238E27FC236}">
                <a16:creationId xmlns:a16="http://schemas.microsoft.com/office/drawing/2014/main" id="{475E097A-1E60-E188-570F-8D679586742E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8" t="52554"/>
          <a:stretch>
            <a:fillRect/>
          </a:stretch>
        </p:blipFill>
        <p:spPr>
          <a:xfrm>
            <a:off x="10058400" y="3378200"/>
            <a:ext cx="2316163" cy="347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5" name="Object 7">
            <a:extLst>
              <a:ext uri="{FF2B5EF4-FFF2-40B4-BE49-F238E27FC236}">
                <a16:creationId xmlns:a16="http://schemas.microsoft.com/office/drawing/2014/main" id="{26A35F9B-7747-5440-5138-D5A5767FA801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4"/>
          <a:stretch>
            <a:fillRect/>
          </a:stretch>
        </p:blipFill>
        <p:spPr>
          <a:xfrm>
            <a:off x="2362200" y="8012113"/>
            <a:ext cx="2895600" cy="232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6" name="Picture 6" descr="16_u029">
            <a:extLst>
              <a:ext uri="{FF2B5EF4-FFF2-40B4-BE49-F238E27FC236}">
                <a16:creationId xmlns:a16="http://schemas.microsoft.com/office/drawing/2014/main" id="{AE9B7441-1EC4-0A1B-9E3E-50313AC38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0"/>
          <a:stretch>
            <a:fillRect/>
          </a:stretch>
        </p:blipFill>
        <p:spPr bwMode="auto">
          <a:xfrm>
            <a:off x="11963400" y="3200400"/>
            <a:ext cx="28956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Text Box 9">
            <a:extLst>
              <a:ext uri="{FF2B5EF4-FFF2-40B4-BE49-F238E27FC236}">
                <a16:creationId xmlns:a16="http://schemas.microsoft.com/office/drawing/2014/main" id="{E2C51978-DC00-3299-BE1B-C1331BBA6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215188"/>
            <a:ext cx="2813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see handout 2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</a:rPr>
              <a:t>(for additive effects)</a:t>
            </a:r>
          </a:p>
        </p:txBody>
      </p:sp>
      <p:sp>
        <p:nvSpPr>
          <p:cNvPr id="269322" name="Line 10">
            <a:extLst>
              <a:ext uri="{FF2B5EF4-FFF2-40B4-BE49-F238E27FC236}">
                <a16:creationId xmlns:a16="http://schemas.microsoft.com/office/drawing/2014/main" id="{A3CEE4F9-3F95-9898-B9C5-954B89825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9653588"/>
            <a:ext cx="304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3" name="Line 11">
            <a:extLst>
              <a:ext uri="{FF2B5EF4-FFF2-40B4-BE49-F238E27FC236}">
                <a16:creationId xmlns:a16="http://schemas.microsoft.com/office/drawing/2014/main" id="{311F60D3-722F-3B54-5AE3-BAEA5E3609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9653588"/>
            <a:ext cx="3048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4" name="Rectangle 12">
            <a:extLst>
              <a:ext uri="{FF2B5EF4-FFF2-40B4-BE49-F238E27FC236}">
                <a16:creationId xmlns:a16="http://schemas.microsoft.com/office/drawing/2014/main" id="{6C9883C1-1004-8D24-609E-538A6A9F5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2590800"/>
            <a:ext cx="2286000" cy="381000"/>
          </a:xfrm>
          <a:prstGeom prst="rect">
            <a:avLst/>
          </a:prstGeom>
          <a:noFill/>
          <a:ln w="9525">
            <a:solidFill>
              <a:srgbClr val="FF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48141" name="Text Box 13">
            <a:extLst>
              <a:ext uri="{FF2B5EF4-FFF2-40B4-BE49-F238E27FC236}">
                <a16:creationId xmlns:a16="http://schemas.microsoft.com/office/drawing/2014/main" id="{F51DFA47-FC35-A443-3C0D-5A128FC0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600" y="1676400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/>
              <a:t>(-o,-p)</a:t>
            </a:r>
          </a:p>
        </p:txBody>
      </p:sp>
      <p:sp>
        <p:nvSpPr>
          <p:cNvPr id="48142" name="Text Box 14">
            <a:extLst>
              <a:ext uri="{FF2B5EF4-FFF2-40B4-BE49-F238E27FC236}">
                <a16:creationId xmlns:a16="http://schemas.microsoft.com/office/drawing/2014/main" id="{F4B0FEEC-585D-0D8F-2F6D-292F1E927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4200" y="914400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/>
              <a:t>(m)</a:t>
            </a:r>
          </a:p>
        </p:txBody>
      </p:sp>
      <p:pic>
        <p:nvPicPr>
          <p:cNvPr id="269327" name="Picture 6" descr="16_u030">
            <a:extLst>
              <a:ext uri="{FF2B5EF4-FFF2-40B4-BE49-F238E27FC236}">
                <a16:creationId xmlns:a16="http://schemas.microsoft.com/office/drawing/2014/main" id="{65994195-FF18-5C54-0393-10EDF2DDE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7"/>
          <a:stretch>
            <a:fillRect/>
          </a:stretch>
        </p:blipFill>
        <p:spPr bwMode="auto">
          <a:xfrm>
            <a:off x="6324600" y="8129588"/>
            <a:ext cx="2620963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Picture 6" descr="16_u030">
            <a:extLst>
              <a:ext uri="{FF2B5EF4-FFF2-40B4-BE49-F238E27FC236}">
                <a16:creationId xmlns:a16="http://schemas.microsoft.com/office/drawing/2014/main" id="{3490258F-ABF9-028B-8607-3F7B83AE5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2" r="66191" b="18398"/>
          <a:stretch>
            <a:fillRect/>
          </a:stretch>
        </p:blipFill>
        <p:spPr bwMode="auto">
          <a:xfrm>
            <a:off x="838200" y="8053388"/>
            <a:ext cx="914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5" name="Picture 6" descr="16_u030">
            <a:extLst>
              <a:ext uri="{FF2B5EF4-FFF2-40B4-BE49-F238E27FC236}">
                <a16:creationId xmlns:a16="http://schemas.microsoft.com/office/drawing/2014/main" id="{0643AA4F-A767-0380-6573-00FD70109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5" t="90346" r="57294" b="911"/>
          <a:stretch>
            <a:fillRect/>
          </a:stretch>
        </p:blipFill>
        <p:spPr bwMode="auto">
          <a:xfrm>
            <a:off x="76200" y="10415588"/>
            <a:ext cx="2438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Picture 6" descr="16_u030">
            <a:extLst>
              <a:ext uri="{FF2B5EF4-FFF2-40B4-BE49-F238E27FC236}">
                <a16:creationId xmlns:a16="http://schemas.microsoft.com/office/drawing/2014/main" id="{B691DB3A-719F-C593-7201-1A11AE054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81000"/>
            <a:ext cx="8564563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7" name="Picture 6" descr="16_u030">
            <a:extLst>
              <a:ext uri="{FF2B5EF4-FFF2-40B4-BE49-F238E27FC236}">
                <a16:creationId xmlns:a16="http://schemas.microsoft.com/office/drawing/2014/main" id="{92AC3DCE-EFD0-6167-AA98-19AB7EF5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0" r="27582" b="41713"/>
          <a:stretch>
            <a:fillRect/>
          </a:stretch>
        </p:blipFill>
        <p:spPr bwMode="auto">
          <a:xfrm>
            <a:off x="5380038" y="8129588"/>
            <a:ext cx="11731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32" name="Rectangle 20">
            <a:extLst>
              <a:ext uri="{FF2B5EF4-FFF2-40B4-BE49-F238E27FC236}">
                <a16:creationId xmlns:a16="http://schemas.microsoft.com/office/drawing/2014/main" id="{4939691B-4A54-303C-E115-3EC88543C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7977188"/>
            <a:ext cx="1447800" cy="21336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48149" name="Text Box 21">
            <a:extLst>
              <a:ext uri="{FF2B5EF4-FFF2-40B4-BE49-F238E27FC236}">
                <a16:creationId xmlns:a16="http://schemas.microsoft.com/office/drawing/2014/main" id="{D7483F21-E2F1-271C-3679-F87DBB4C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671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pic>
        <p:nvPicPr>
          <p:cNvPr id="48150" name="Picture 6" descr="16_u031">
            <a:extLst>
              <a:ext uri="{FF2B5EF4-FFF2-40B4-BE49-F238E27FC236}">
                <a16:creationId xmlns:a16="http://schemas.microsoft.com/office/drawing/2014/main" id="{AD3DFF76-8F55-2DA8-7E42-6E54CA1DD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4"/>
          <a:stretch>
            <a:fillRect/>
          </a:stretch>
        </p:blipFill>
        <p:spPr bwMode="auto">
          <a:xfrm>
            <a:off x="381000" y="1600200"/>
            <a:ext cx="822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1" name="Oval 23">
            <a:extLst>
              <a:ext uri="{FF2B5EF4-FFF2-40B4-BE49-F238E27FC236}">
                <a16:creationId xmlns:a16="http://schemas.microsoft.com/office/drawing/2014/main" id="{F6051E3D-0602-C474-9B39-C7E7D4ACE8B9}"/>
              </a:ext>
            </a:extLst>
          </p:cNvPr>
          <p:cNvSpPr>
            <a:spLocks noChangeArrowheads="1"/>
          </p:cNvSpPr>
          <p:nvPr/>
        </p:nvSpPr>
        <p:spPr bwMode="auto">
          <a:xfrm rot="925330">
            <a:off x="1066800" y="1676400"/>
            <a:ext cx="9144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48152" name="Oval 24">
            <a:extLst>
              <a:ext uri="{FF2B5EF4-FFF2-40B4-BE49-F238E27FC236}">
                <a16:creationId xmlns:a16="http://schemas.microsoft.com/office/drawing/2014/main" id="{DC084D7D-A4A8-BBAA-1134-DA45F246111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62100" y="27051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48153" name="Rectangle 26">
            <a:extLst>
              <a:ext uri="{FF2B5EF4-FFF2-40B4-BE49-F238E27FC236}">
                <a16:creationId xmlns:a16="http://schemas.microsoft.com/office/drawing/2014/main" id="{87ECE663-8F57-5EBA-A937-6FD87A3DE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524000"/>
            <a:ext cx="13716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4" name="Text Box 27">
            <a:extLst>
              <a:ext uri="{FF2B5EF4-FFF2-40B4-BE49-F238E27FC236}">
                <a16:creationId xmlns:a16="http://schemas.microsoft.com/office/drawing/2014/main" id="{0895F9F8-9338-7C1E-24C6-EEE08627E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51927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/>
              <a:t>o</a:t>
            </a:r>
          </a:p>
        </p:txBody>
      </p:sp>
      <p:sp>
        <p:nvSpPr>
          <p:cNvPr id="48155" name="Text Box 28">
            <a:extLst>
              <a:ext uri="{FF2B5EF4-FFF2-40B4-BE49-F238E27FC236}">
                <a16:creationId xmlns:a16="http://schemas.microsoft.com/office/drawing/2014/main" id="{93D5BBF1-64AD-89FF-D0F0-A61463B64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5029200"/>
            <a:ext cx="342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/>
              <a:t>m</a:t>
            </a:r>
          </a:p>
        </p:txBody>
      </p:sp>
      <p:sp>
        <p:nvSpPr>
          <p:cNvPr id="48156" name="Text Box 29">
            <a:extLst>
              <a:ext uri="{FF2B5EF4-FFF2-40B4-BE49-F238E27FC236}">
                <a16:creationId xmlns:a16="http://schemas.microsoft.com/office/drawing/2014/main" id="{6ADDD913-9BB4-93C4-56DE-12E6350F2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52578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/>
              <a:t>p</a:t>
            </a:r>
          </a:p>
        </p:txBody>
      </p:sp>
      <p:sp>
        <p:nvSpPr>
          <p:cNvPr id="48157" name="Text Box 30">
            <a:extLst>
              <a:ext uri="{FF2B5EF4-FFF2-40B4-BE49-F238E27FC236}">
                <a16:creationId xmlns:a16="http://schemas.microsoft.com/office/drawing/2014/main" id="{571BADFE-C9DD-C6E1-EA06-727AE579C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5791200"/>
            <a:ext cx="342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/>
              <a:t>m</a:t>
            </a:r>
          </a:p>
        </p:txBody>
      </p:sp>
      <p:sp>
        <p:nvSpPr>
          <p:cNvPr id="48158" name="Text Box 31">
            <a:extLst>
              <a:ext uri="{FF2B5EF4-FFF2-40B4-BE49-F238E27FC236}">
                <a16:creationId xmlns:a16="http://schemas.microsoft.com/office/drawing/2014/main" id="{C44D21D8-A26B-C8B4-F178-BB5ED414D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5" y="60198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/>
              <a:t>o</a:t>
            </a:r>
          </a:p>
        </p:txBody>
      </p:sp>
      <p:pic>
        <p:nvPicPr>
          <p:cNvPr id="48159" name="Picture 6" descr="16_u031">
            <a:extLst>
              <a:ext uri="{FF2B5EF4-FFF2-40B4-BE49-F238E27FC236}">
                <a16:creationId xmlns:a16="http://schemas.microsoft.com/office/drawing/2014/main" id="{DD88090F-61D5-CBDD-3130-8E1A61A9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6"/>
          <a:stretch>
            <a:fillRect/>
          </a:stretch>
        </p:blipFill>
        <p:spPr bwMode="auto">
          <a:xfrm>
            <a:off x="381000" y="4572000"/>
            <a:ext cx="82296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4" grpId="0" animBg="1"/>
      <p:bldP spid="2693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>
            <a:extLst>
              <a:ext uri="{FF2B5EF4-FFF2-40B4-BE49-F238E27FC236}">
                <a16:creationId xmlns:a16="http://schemas.microsoft.com/office/drawing/2014/main" id="{68CCC4FF-FC16-4718-4519-F6072EE52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Confirming Your Knowledge</a:t>
            </a:r>
          </a:p>
        </p:txBody>
      </p:sp>
      <p:sp>
        <p:nvSpPr>
          <p:cNvPr id="49155" name="Text Box 7">
            <a:extLst>
              <a:ext uri="{FF2B5EF4-FFF2-40B4-BE49-F238E27FC236}">
                <a16:creationId xmlns:a16="http://schemas.microsoft.com/office/drawing/2014/main" id="{ED44ED13-6F8F-23E1-E7A5-87AF8DFE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23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What is the major product(s) from the reaction of the following substances with: </a:t>
            </a:r>
          </a:p>
        </p:txBody>
      </p:sp>
      <p:sp>
        <p:nvSpPr>
          <p:cNvPr id="49156" name="Text Box 8">
            <a:extLst>
              <a:ext uri="{FF2B5EF4-FFF2-40B4-BE49-F238E27FC236}">
                <a16:creationId xmlns:a16="http://schemas.microsoft.com/office/drawing/2014/main" id="{B1BCFA69-BEA4-0840-1A5B-E3AE64812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590800"/>
            <a:ext cx="11906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arenR"/>
            </a:pPr>
            <a:r>
              <a:rPr lang="en-US" altLang="en-US" sz="1800" b="0"/>
              <a:t>HNO</a:t>
            </a:r>
            <a:r>
              <a:rPr lang="en-US" altLang="en-US" sz="1800" b="0" baseline="-25000"/>
              <a:t>3</a:t>
            </a:r>
          </a:p>
          <a:p>
            <a:pPr>
              <a:spcBef>
                <a:spcPct val="0"/>
              </a:spcBef>
              <a:buFontTx/>
              <a:buAutoNum type="arabicParenR"/>
            </a:pPr>
            <a:endParaRPr lang="en-US" altLang="en-US" sz="1800" b="0" baseline="-25000"/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en-US" altLang="en-US" sz="1800" b="0"/>
              <a:t>H</a:t>
            </a:r>
            <a:r>
              <a:rPr lang="en-US" altLang="en-US" sz="1800" b="0" baseline="-25000"/>
              <a:t>2</a:t>
            </a:r>
            <a:r>
              <a:rPr lang="en-US" altLang="en-US" sz="1800" b="0"/>
              <a:t>SO</a:t>
            </a:r>
            <a:r>
              <a:rPr lang="en-US" altLang="en-US" sz="1800" b="0" baseline="-25000"/>
              <a:t>4</a:t>
            </a:r>
          </a:p>
        </p:txBody>
      </p:sp>
      <p:pic>
        <p:nvPicPr>
          <p:cNvPr id="49157" name="Picture 2" descr="80485_16_u034.jpg">
            <a:extLst>
              <a:ext uri="{FF2B5EF4-FFF2-40B4-BE49-F238E27FC236}">
                <a16:creationId xmlns:a16="http://schemas.microsoft.com/office/drawing/2014/main" id="{70787BD4-34EA-2D76-1ED3-1D26B8FBC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r="56897"/>
          <a:stretch>
            <a:fillRect/>
          </a:stretch>
        </p:blipFill>
        <p:spPr bwMode="auto">
          <a:xfrm rot="-3614180">
            <a:off x="380207" y="1981993"/>
            <a:ext cx="22098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Line 10">
            <a:extLst>
              <a:ext uri="{FF2B5EF4-FFF2-40B4-BE49-F238E27FC236}">
                <a16:creationId xmlns:a16="http://schemas.microsoft.com/office/drawing/2014/main" id="{D7F9570C-143D-5D30-2DCA-6C1B7F638B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5263" y="30337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Text Box 11">
            <a:extLst>
              <a:ext uri="{FF2B5EF4-FFF2-40B4-BE49-F238E27FC236}">
                <a16:creationId xmlns:a16="http://schemas.microsoft.com/office/drawing/2014/main" id="{6ADD0E02-EF6A-6A6F-00EC-1C26144D0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4953000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6600"/>
                </a:solidFill>
              </a:rPr>
              <a:t>orange</a:t>
            </a:r>
            <a:r>
              <a:rPr lang="en-US" altLang="en-US" sz="1800" b="0"/>
              <a:t> is </a:t>
            </a:r>
            <a:r>
              <a:rPr lang="en-US" altLang="en-US" sz="1800"/>
              <a:t>Br</a:t>
            </a:r>
          </a:p>
        </p:txBody>
      </p:sp>
      <p:pic>
        <p:nvPicPr>
          <p:cNvPr id="266252" name="Object 12">
            <a:extLst>
              <a:ext uri="{FF2B5EF4-FFF2-40B4-BE49-F238E27FC236}">
                <a16:creationId xmlns:a16="http://schemas.microsoft.com/office/drawing/2014/main" id="{2C57910A-2F2E-1BE8-BFF7-51778997E46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981200"/>
            <a:ext cx="2133600" cy="160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55" name="Object 15">
            <a:extLst>
              <a:ext uri="{FF2B5EF4-FFF2-40B4-BE49-F238E27FC236}">
                <a16:creationId xmlns:a16="http://schemas.microsoft.com/office/drawing/2014/main" id="{CD85E55A-D5B6-BDE2-2034-889BAE803C1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5" y="2057400"/>
            <a:ext cx="1385888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62" name="Text Box 16">
            <a:extLst>
              <a:ext uri="{FF2B5EF4-FFF2-40B4-BE49-F238E27FC236}">
                <a16:creationId xmlns:a16="http://schemas.microsoft.com/office/drawing/2014/main" id="{D56EC8EC-B239-AD14-B383-D02BEB209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6262688"/>
            <a:ext cx="5780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Hint: Methyl (-CH</a:t>
            </a:r>
            <a:r>
              <a:rPr lang="en-US" altLang="en-US" sz="1800" b="0" baseline="-25000"/>
              <a:t>3</a:t>
            </a:r>
            <a:r>
              <a:rPr lang="en-US" altLang="en-US" sz="1800" b="0"/>
              <a:t>) group has directing priority over Br  </a:t>
            </a:r>
          </a:p>
        </p:txBody>
      </p:sp>
      <p:sp>
        <p:nvSpPr>
          <p:cNvPr id="49163" name="Text Box 12">
            <a:extLst>
              <a:ext uri="{FF2B5EF4-FFF2-40B4-BE49-F238E27FC236}">
                <a16:creationId xmlns:a16="http://schemas.microsoft.com/office/drawing/2014/main" id="{4CB484F8-21F1-638E-83E6-63F387B64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4379913"/>
            <a:ext cx="180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/>
              <a:t>o-Bromotoluene</a:t>
            </a:r>
          </a:p>
        </p:txBody>
      </p:sp>
      <p:sp>
        <p:nvSpPr>
          <p:cNvPr id="49164" name="Text Box 4">
            <a:extLst>
              <a:ext uri="{FF2B5EF4-FFF2-40B4-BE49-F238E27FC236}">
                <a16:creationId xmlns:a16="http://schemas.microsoft.com/office/drawing/2014/main" id="{F541AEB6-42FB-BEE2-B186-64134113D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68263"/>
            <a:ext cx="974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/>
              <a:t>Chem 3900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/>
              <a:t>Lecture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/>
              <a:t>Worksheet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D6C558E-6DC5-D686-D701-DF47FD3DCA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914400" y="0"/>
            <a:ext cx="99822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HW 16 </a:t>
            </a:r>
            <a:br>
              <a:rPr lang="en-US" altLang="en-US" sz="3200">
                <a:solidFill>
                  <a:schemeClr val="tx1"/>
                </a:solidFill>
              </a:rPr>
            </a:br>
            <a:r>
              <a:rPr lang="en-US" altLang="en-US" sz="3200">
                <a:solidFill>
                  <a:schemeClr val="tx1"/>
                </a:solidFill>
              </a:rPr>
              <a:t>1, 3, 7, 8, 9, 13, 14, 49 (skip c, d, g)</a:t>
            </a:r>
          </a:p>
        </p:txBody>
      </p:sp>
      <p:pic>
        <p:nvPicPr>
          <p:cNvPr id="50179" name="Picture 5" descr="Image result for hAVE A GOOD WEEK">
            <a:hlinkClick r:id="rId2"/>
            <a:extLst>
              <a:ext uri="{FF2B5EF4-FFF2-40B4-BE49-F238E27FC236}">
                <a16:creationId xmlns:a16="http://schemas.microsoft.com/office/drawing/2014/main" id="{AC993FE3-1371-AF6E-19D8-FBEEDCEDE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4"/>
          <a:stretch>
            <a:fillRect/>
          </a:stretch>
        </p:blipFill>
        <p:spPr bwMode="auto">
          <a:xfrm>
            <a:off x="1143000" y="1371600"/>
            <a:ext cx="69342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63767172-459C-C8C1-5044-7AEACA9EE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r="27083" b="88889"/>
          <a:stretch>
            <a:fillRect/>
          </a:stretch>
        </p:blipFill>
        <p:spPr bwMode="auto">
          <a:xfrm>
            <a:off x="0" y="0"/>
            <a:ext cx="502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5">
            <a:extLst>
              <a:ext uri="{FF2B5EF4-FFF2-40B4-BE49-F238E27FC236}">
                <a16:creationId xmlns:a16="http://schemas.microsoft.com/office/drawing/2014/main" id="{D3C5668C-C49D-E6F0-2BD1-24E009D6D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52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28676" name="Text Box 12">
            <a:extLst>
              <a:ext uri="{FF2B5EF4-FFF2-40B4-BE49-F238E27FC236}">
                <a16:creationId xmlns:a16="http://schemas.microsoft.com/office/drawing/2014/main" id="{AAC3D2FC-E2AD-1DAB-A169-DA46EF527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613400"/>
            <a:ext cx="8763000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000"/>
              <a:t>NOTES</a:t>
            </a:r>
            <a:r>
              <a:rPr lang="en-US" altLang="en-US" sz="2000" b="0"/>
              <a:t>: 1) </a:t>
            </a:r>
            <a:r>
              <a:rPr lang="en-US" altLang="en-US" sz="2000" b="0">
                <a:solidFill>
                  <a:srgbClr val="0099FF"/>
                </a:solidFill>
              </a:rPr>
              <a:t>There are no </a:t>
            </a:r>
            <a:r>
              <a:rPr lang="en-US" altLang="en-US" sz="2000" i="1">
                <a:solidFill>
                  <a:srgbClr val="0099FF"/>
                </a:solidFill>
              </a:rPr>
              <a:t>Meta</a:t>
            </a:r>
            <a:r>
              <a:rPr lang="en-US" altLang="en-US" sz="2000" b="0">
                <a:solidFill>
                  <a:srgbClr val="0099FF"/>
                </a:solidFill>
              </a:rPr>
              <a:t>-directing activators.</a:t>
            </a:r>
          </a:p>
          <a:p>
            <a:pPr>
              <a:defRPr/>
            </a:pPr>
            <a:r>
              <a:rPr lang="en-US" altLang="en-US" sz="2000" b="0">
                <a:solidFill>
                  <a:srgbClr val="009900"/>
                </a:solidFill>
              </a:rPr>
              <a:t>2) Halogens</a:t>
            </a:r>
            <a:r>
              <a:rPr lang="en-US" altLang="en-US" sz="2000" b="0"/>
              <a:t> </a:t>
            </a:r>
            <a:r>
              <a:rPr lang="en-US" altLang="en-US" sz="2000" b="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weakly </a:t>
            </a:r>
            <a:r>
              <a:rPr lang="en-US" altLang="en-US" sz="2000" b="0" i="1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-ortho</a:t>
            </a:r>
            <a:r>
              <a:rPr lang="en-US" altLang="en-US" sz="2000" b="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0" i="1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-para</a:t>
            </a:r>
            <a:r>
              <a:rPr lang="en-US" altLang="en-US" sz="2000" b="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u="sng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</a:t>
            </a:r>
            <a:r>
              <a:rPr lang="en-US" altLang="en-US" sz="2000" b="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-activating</a:t>
            </a:r>
            <a:r>
              <a:rPr lang="en-US" altLang="en-US" sz="2000" b="0"/>
              <a:t> but can also be used as </a:t>
            </a:r>
            <a:r>
              <a:rPr lang="en-US" altLang="en-US" sz="2000" b="0" i="1"/>
              <a:t>–</a:t>
            </a:r>
            <a:r>
              <a:rPr lang="en-US" altLang="en-US" sz="2000" b="0" i="1">
                <a:solidFill>
                  <a:srgbClr val="FF0066"/>
                </a:solidFill>
              </a:rPr>
              <a:t>ortho </a:t>
            </a:r>
            <a:r>
              <a:rPr lang="en-US" altLang="en-US" sz="2000" b="0" i="1">
                <a:solidFill>
                  <a:schemeClr val="tx2"/>
                </a:solidFill>
              </a:rPr>
              <a:t>and</a:t>
            </a:r>
            <a:r>
              <a:rPr lang="en-US" altLang="en-US" sz="2000" b="0" i="1">
                <a:solidFill>
                  <a:srgbClr val="FF0066"/>
                </a:solidFill>
              </a:rPr>
              <a:t>-para</a:t>
            </a:r>
            <a:r>
              <a:rPr lang="en-US" altLang="en-US" sz="2000" b="0">
                <a:solidFill>
                  <a:srgbClr val="FF0066"/>
                </a:solidFill>
              </a:rPr>
              <a:t> directing activators just less then</a:t>
            </a:r>
            <a:r>
              <a:rPr lang="en-US" altLang="en-US" sz="2000" b="0"/>
              <a:t> </a:t>
            </a:r>
            <a:r>
              <a:rPr lang="en-US" altLang="en-US" sz="2000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benzene.</a:t>
            </a:r>
            <a:endParaRPr lang="en-US" altLang="en-US" sz="20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05" name="Picture 14">
            <a:extLst>
              <a:ext uri="{FF2B5EF4-FFF2-40B4-BE49-F238E27FC236}">
                <a16:creationId xmlns:a16="http://schemas.microsoft.com/office/drawing/2014/main" id="{B169EBE5-5894-7315-B772-FDC07CEA4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61111" r="27083"/>
          <a:stretch>
            <a:fillRect/>
          </a:stretch>
        </p:blipFill>
        <p:spPr bwMode="auto">
          <a:xfrm>
            <a:off x="533400" y="1122363"/>
            <a:ext cx="8229600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 Box 15">
            <a:extLst>
              <a:ext uri="{FF2B5EF4-FFF2-40B4-BE49-F238E27FC236}">
                <a16:creationId xmlns:a16="http://schemas.microsoft.com/office/drawing/2014/main" id="{1E449CE9-2C73-14BB-DCAC-DC8D42ADD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52488"/>
            <a:ext cx="861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Substituents can be classified into three groups (please</a:t>
            </a:r>
            <a:r>
              <a:rPr lang="en-US" altLang="en-US" sz="1800" i="1"/>
              <a:t> </a:t>
            </a:r>
            <a:r>
              <a:rPr lang="en-US" altLang="en-US" sz="1800" i="1">
                <a:solidFill>
                  <a:srgbClr val="FF0000"/>
                </a:solidFill>
              </a:rPr>
              <a:t>annotate</a:t>
            </a:r>
            <a:r>
              <a:rPr lang="en-US" altLang="en-US" sz="1800" b="0"/>
              <a:t> below)</a:t>
            </a:r>
            <a:endParaRPr lang="en-US" altLang="en-US" sz="1800" b="0" i="1"/>
          </a:p>
        </p:txBody>
      </p:sp>
      <p:sp>
        <p:nvSpPr>
          <p:cNvPr id="51207" name="Text Box 16">
            <a:extLst>
              <a:ext uri="{FF2B5EF4-FFF2-40B4-BE49-F238E27FC236}">
                <a16:creationId xmlns:a16="http://schemas.microsoft.com/office/drawing/2014/main" id="{1EA78DC4-CDB9-ACF2-98FA-34640262B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480060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  <a:r>
              <a:rPr lang="en-US" altLang="en-US" sz="2400" b="0"/>
              <a:t>)</a:t>
            </a:r>
          </a:p>
        </p:txBody>
      </p:sp>
      <p:sp>
        <p:nvSpPr>
          <p:cNvPr id="51208" name="Text Box 17">
            <a:extLst>
              <a:ext uri="{FF2B5EF4-FFF2-40B4-BE49-F238E27FC236}">
                <a16:creationId xmlns:a16="http://schemas.microsoft.com/office/drawing/2014/main" id="{552B09FE-95A7-1152-EEC3-79642C0C9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188" y="480060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  <a:r>
              <a:rPr lang="en-US" altLang="en-US" sz="2400" b="0"/>
              <a:t>)</a:t>
            </a:r>
          </a:p>
        </p:txBody>
      </p:sp>
      <p:sp>
        <p:nvSpPr>
          <p:cNvPr id="51209" name="Text Box 18">
            <a:extLst>
              <a:ext uri="{FF2B5EF4-FFF2-40B4-BE49-F238E27FC236}">
                <a16:creationId xmlns:a16="http://schemas.microsoft.com/office/drawing/2014/main" id="{B4D966C3-F085-E2F8-5E52-78D72563B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588" y="480060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  <a:r>
              <a:rPr lang="en-US" altLang="en-US" sz="2400" b="0"/>
              <a:t>)</a:t>
            </a:r>
          </a:p>
        </p:txBody>
      </p:sp>
      <p:sp>
        <p:nvSpPr>
          <p:cNvPr id="51210" name="Rectangle 19">
            <a:extLst>
              <a:ext uri="{FF2B5EF4-FFF2-40B4-BE49-F238E27FC236}">
                <a16:creationId xmlns:a16="http://schemas.microsoft.com/office/drawing/2014/main" id="{85D7A3BC-F17B-22A6-A09A-E814DC0D2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819400"/>
            <a:ext cx="381000" cy="16764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chemeClr val="bg2"/>
              </a:solidFill>
            </a:endParaRPr>
          </a:p>
        </p:txBody>
      </p:sp>
      <p:sp>
        <p:nvSpPr>
          <p:cNvPr id="51211" name="Text Box 12">
            <a:extLst>
              <a:ext uri="{FF2B5EF4-FFF2-40B4-BE49-F238E27FC236}">
                <a16:creationId xmlns:a16="http://schemas.microsoft.com/office/drawing/2014/main" id="{52C8153C-C44D-EB31-1A65-4C0BBCE59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563"/>
            <a:ext cx="2778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1212" name="Text Box 13">
            <a:extLst>
              <a:ext uri="{FF2B5EF4-FFF2-40B4-BE49-F238E27FC236}">
                <a16:creationId xmlns:a16="http://schemas.microsoft.com/office/drawing/2014/main" id="{E8DA4390-D95B-C50A-F4FA-5F35F43D5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0488"/>
            <a:ext cx="1377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</a:rPr>
              <a:t>Handout 2</a:t>
            </a:r>
            <a:r>
              <a:rPr lang="en-US" altLang="en-US" sz="1800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>
            <a:extLst>
              <a:ext uri="{FF2B5EF4-FFF2-40B4-BE49-F238E27FC236}">
                <a16:creationId xmlns:a16="http://schemas.microsoft.com/office/drawing/2014/main" id="{668C56F1-663E-0890-A503-9522473888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609600" y="152400"/>
            <a:ext cx="9144000" cy="1143000"/>
          </a:xfrm>
        </p:spPr>
        <p:txBody>
          <a:bodyPr lIns="101870" tIns="50935" rIns="101870" bIns="50935"/>
          <a:lstStyle/>
          <a:p>
            <a:r>
              <a:rPr lang="en-US" altLang="en-US" sz="3000" b="1">
                <a:solidFill>
                  <a:srgbClr val="FF0066"/>
                </a:solidFill>
              </a:rPr>
              <a:t>Alkylation</a:t>
            </a:r>
            <a:r>
              <a:rPr lang="en-US" altLang="en-US" sz="3000"/>
              <a:t> &amp; </a:t>
            </a:r>
            <a:r>
              <a:rPr lang="en-US" altLang="en-US" sz="3000">
                <a:solidFill>
                  <a:srgbClr val="FF0066"/>
                </a:solidFill>
              </a:rPr>
              <a:t>Acylation</a:t>
            </a:r>
            <a:r>
              <a:rPr lang="en-US" altLang="en-US" sz="3000"/>
              <a:t> of Aromatic Rings: </a:t>
            </a:r>
            <a:br>
              <a:rPr lang="en-US" altLang="en-US" sz="3000"/>
            </a:br>
            <a:r>
              <a:rPr lang="en-US" altLang="en-US" sz="3000"/>
              <a:t>The Friedel-Crafts Reaction</a:t>
            </a:r>
            <a:r>
              <a:rPr lang="en-CA" altLang="en-US" sz="3000"/>
              <a:t> </a:t>
            </a:r>
            <a:endParaRPr lang="en-US" altLang="en-US" sz="30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7AD3A55-F231-2EE6-C69F-F99273D49B5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8077200"/>
            <a:ext cx="8210550" cy="5105400"/>
          </a:xfrm>
        </p:spPr>
        <p:txBody>
          <a:bodyPr lIns="101870" tIns="50935" rIns="101870" bIns="50935"/>
          <a:lstStyle/>
          <a:p>
            <a:r>
              <a:rPr lang="en-IN" altLang="en-US" b="1">
                <a:solidFill>
                  <a:srgbClr val="0070C0"/>
                </a:solidFill>
              </a:rPr>
              <a:t>Alkylation</a:t>
            </a:r>
            <a:r>
              <a:rPr lang="en-IN" altLang="en-US"/>
              <a:t>: Introducing an alkyl group onto the benzene ring</a:t>
            </a:r>
          </a:p>
          <a:p>
            <a:pPr lvl="1"/>
            <a:r>
              <a:rPr lang="en-IN" altLang="en-US"/>
              <a:t>Also called the </a:t>
            </a:r>
            <a:r>
              <a:rPr lang="en-IN" altLang="en-US" b="1">
                <a:solidFill>
                  <a:srgbClr val="0070C0"/>
                </a:solidFill>
              </a:rPr>
              <a:t>Friedel-Crafts reaction</a:t>
            </a:r>
          </a:p>
          <a:p>
            <a:pPr lvl="1"/>
            <a:r>
              <a:rPr lang="en-IN" altLang="en-US"/>
              <a:t>Involves treatment of an aromatic compound with an alkyl chloride to yield a carbocation electrophile</a:t>
            </a:r>
          </a:p>
          <a:p>
            <a:pPr lvl="2"/>
            <a:r>
              <a:rPr lang="en-IN" altLang="en-US"/>
              <a:t>Aluminium chloride used as a catalyst which causes dissociation of the alkyl halide</a:t>
            </a:r>
          </a:p>
          <a:p>
            <a:endParaRPr lang="en-US" altLang="en-US"/>
          </a:p>
        </p:txBody>
      </p:sp>
      <p:sp>
        <p:nvSpPr>
          <p:cNvPr id="10244" name="Text Box 5">
            <a:extLst>
              <a:ext uri="{FF2B5EF4-FFF2-40B4-BE49-F238E27FC236}">
                <a16:creationId xmlns:a16="http://schemas.microsoft.com/office/drawing/2014/main" id="{C733C052-75DC-12AB-53BD-44CEB63BD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25575"/>
            <a:ext cx="765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One of THE most </a:t>
            </a:r>
            <a:r>
              <a:rPr lang="en-US" altLang="en-US" sz="1800" b="0" u="sng"/>
              <a:t>useful</a:t>
            </a:r>
            <a:r>
              <a:rPr lang="en-US" altLang="en-US" sz="1800" b="0"/>
              <a:t> electrophillic </a:t>
            </a:r>
            <a:r>
              <a:rPr lang="en-US" altLang="en-US" sz="1800" b="0" i="1"/>
              <a:t>aromatic </a:t>
            </a:r>
            <a:r>
              <a:rPr lang="en-US" altLang="en-US" sz="1800" b="0"/>
              <a:t>substitution</a:t>
            </a:r>
            <a:r>
              <a:rPr lang="en-US" altLang="en-US" sz="1800" i="1"/>
              <a:t> </a:t>
            </a:r>
            <a:r>
              <a:rPr lang="en-US" altLang="en-US" sz="1800" b="0"/>
              <a:t>rxns in the lab.</a:t>
            </a:r>
          </a:p>
        </p:txBody>
      </p:sp>
      <p:sp>
        <p:nvSpPr>
          <p:cNvPr id="10245" name="Text Box 6">
            <a:extLst>
              <a:ext uri="{FF2B5EF4-FFF2-40B4-BE49-F238E27FC236}">
                <a16:creationId xmlns:a16="http://schemas.microsoft.com/office/drawing/2014/main" id="{B0B4C531-44A5-6D26-948B-F275B419F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2071688"/>
            <a:ext cx="1377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alkylation -</a:t>
            </a:r>
            <a:endParaRPr lang="en-US" altLang="en-US" sz="1800" b="0"/>
          </a:p>
        </p:txBody>
      </p:sp>
      <p:pic>
        <p:nvPicPr>
          <p:cNvPr id="10246" name="Picture 11">
            <a:extLst>
              <a:ext uri="{FF2B5EF4-FFF2-40B4-BE49-F238E27FC236}">
                <a16:creationId xmlns:a16="http://schemas.microsoft.com/office/drawing/2014/main" id="{DE641AC4-E2C6-FC88-B9A2-D0F62BEB9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t="33333" r="67361" b="47778"/>
          <a:stretch>
            <a:fillRect/>
          </a:stretch>
        </p:blipFill>
        <p:spPr bwMode="auto">
          <a:xfrm>
            <a:off x="8001000" y="990600"/>
            <a:ext cx="992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8">
            <a:extLst>
              <a:ext uri="{FF2B5EF4-FFF2-40B4-BE49-F238E27FC236}">
                <a16:creationId xmlns:a16="http://schemas.microsoft.com/office/drawing/2014/main" id="{9944A41E-592D-A43B-7A99-A633B65F3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2049463"/>
            <a:ext cx="5834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  putting </a:t>
            </a:r>
            <a:r>
              <a:rPr lang="en-US" altLang="en-US" sz="1800" i="1"/>
              <a:t>alkyl</a:t>
            </a:r>
            <a:r>
              <a:rPr lang="en-US" altLang="en-US" sz="1800" b="0"/>
              <a:t> group (-CH</a:t>
            </a:r>
            <a:r>
              <a:rPr lang="en-US" altLang="en-US" sz="1800" b="0" baseline="-25000"/>
              <a:t>2</a:t>
            </a:r>
            <a:r>
              <a:rPr lang="en-US" altLang="en-US" sz="1800" b="0"/>
              <a:t>CH</a:t>
            </a:r>
            <a:r>
              <a:rPr lang="en-US" altLang="en-US" sz="1800" b="0" baseline="-25000"/>
              <a:t>2</a:t>
            </a:r>
            <a:r>
              <a:rPr lang="en-US" altLang="en-US" sz="1800" b="0"/>
              <a:t>CH</a:t>
            </a:r>
            <a:r>
              <a:rPr lang="en-US" altLang="en-US" sz="1800" b="0" baseline="-25000"/>
              <a:t>3</a:t>
            </a:r>
            <a:r>
              <a:rPr lang="en-US" altLang="en-US" sz="1800" b="0"/>
              <a:t>) onto a benzene ring</a:t>
            </a:r>
          </a:p>
        </p:txBody>
      </p:sp>
      <p:pic>
        <p:nvPicPr>
          <p:cNvPr id="10248" name="Content Placeholder 3">
            <a:extLst>
              <a:ext uri="{FF2B5EF4-FFF2-40B4-BE49-F238E27FC236}">
                <a16:creationId xmlns:a16="http://schemas.microsoft.com/office/drawing/2014/main" id="{BD720437-3649-80ED-81FE-56DA82DBE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5" t="12758" r="36986" b="74484"/>
          <a:stretch>
            <a:fillRect/>
          </a:stretch>
        </p:blipFill>
        <p:spPr bwMode="auto">
          <a:xfrm>
            <a:off x="3200400" y="3733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10">
            <a:extLst>
              <a:ext uri="{FF2B5EF4-FFF2-40B4-BE49-F238E27FC236}">
                <a16:creationId xmlns:a16="http://schemas.microsoft.com/office/drawing/2014/main" id="{A8EBCA7C-8BA0-2A26-4C1C-DC1D662E0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286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Treat </a:t>
            </a:r>
            <a:r>
              <a:rPr lang="en-US" altLang="en-US" sz="1800" i="1"/>
              <a:t>aromatic</a:t>
            </a:r>
            <a:r>
              <a:rPr lang="en-US" altLang="en-US" sz="1800" b="0"/>
              <a:t> compound</a:t>
            </a:r>
          </a:p>
        </p:txBody>
      </p:sp>
      <p:sp>
        <p:nvSpPr>
          <p:cNvPr id="10250" name="Line 12">
            <a:extLst>
              <a:ext uri="{FF2B5EF4-FFF2-40B4-BE49-F238E27FC236}">
                <a16:creationId xmlns:a16="http://schemas.microsoft.com/office/drawing/2014/main" id="{C177722F-77E1-6F97-BAAA-2DB376047A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114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13">
            <a:extLst>
              <a:ext uri="{FF2B5EF4-FFF2-40B4-BE49-F238E27FC236}">
                <a16:creationId xmlns:a16="http://schemas.microsoft.com/office/drawing/2014/main" id="{416B6F41-63CC-88EA-1DD1-7AC4BD2A0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5" y="4159250"/>
            <a:ext cx="631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/>
              <a:t>AlCl</a:t>
            </a:r>
            <a:r>
              <a:rPr lang="en-US" altLang="en-US" sz="1600" b="0" baseline="-25000"/>
              <a:t>3</a:t>
            </a:r>
          </a:p>
        </p:txBody>
      </p:sp>
      <p:sp>
        <p:nvSpPr>
          <p:cNvPr id="10252" name="Text Box 14">
            <a:extLst>
              <a:ext uri="{FF2B5EF4-FFF2-40B4-BE49-F238E27FC236}">
                <a16:creationId xmlns:a16="http://schemas.microsoft.com/office/drawing/2014/main" id="{36164A84-F4DC-E015-8B75-037F0C785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581400"/>
            <a:ext cx="1343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66"/>
                </a:solidFill>
              </a:rPr>
              <a:t>CH</a:t>
            </a:r>
            <a:r>
              <a:rPr lang="en-US" altLang="en-US" sz="1800" b="0" baseline="-25000">
                <a:solidFill>
                  <a:srgbClr val="FF0066"/>
                </a:solidFill>
              </a:rPr>
              <a:t>3</a:t>
            </a:r>
            <a:r>
              <a:rPr lang="en-US" altLang="en-US" sz="1800" b="0">
                <a:solidFill>
                  <a:srgbClr val="FF0066"/>
                </a:solidFill>
              </a:rPr>
              <a:t>CHCH</a:t>
            </a:r>
            <a:r>
              <a:rPr lang="en-US" altLang="en-US" sz="1800" b="0" baseline="-2500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0253" name="Line 15">
            <a:extLst>
              <a:ext uri="{FF2B5EF4-FFF2-40B4-BE49-F238E27FC236}">
                <a16:creationId xmlns:a16="http://schemas.microsoft.com/office/drawing/2014/main" id="{A8D4D701-A560-B057-93FB-4C326B0FE6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Text Box 16">
            <a:extLst>
              <a:ext uri="{FF2B5EF4-FFF2-40B4-BE49-F238E27FC236}">
                <a16:creationId xmlns:a16="http://schemas.microsoft.com/office/drawing/2014/main" id="{8513C227-DEC1-2C5D-C2B5-C0E895642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986088"/>
            <a:ext cx="40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66"/>
                </a:solidFill>
              </a:rPr>
              <a:t>Cl</a:t>
            </a:r>
          </a:p>
        </p:txBody>
      </p:sp>
      <p:sp>
        <p:nvSpPr>
          <p:cNvPr id="10255" name="Text Box 17">
            <a:extLst>
              <a:ext uri="{FF2B5EF4-FFF2-40B4-BE49-F238E27FC236}">
                <a16:creationId xmlns:a16="http://schemas.microsoft.com/office/drawing/2014/main" id="{6D231A1B-FD03-4517-73D9-25ECF7719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173413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/>
              <a:t>(</a:t>
            </a:r>
            <a:r>
              <a:rPr lang="en-US" altLang="en-US" sz="1600" b="0">
                <a:solidFill>
                  <a:srgbClr val="FF0066"/>
                </a:solidFill>
              </a:rPr>
              <a:t>alkyl chloride</a:t>
            </a:r>
            <a:r>
              <a:rPr lang="en-US" altLang="en-US" sz="1600" b="0"/>
              <a:t>)</a:t>
            </a:r>
          </a:p>
        </p:txBody>
      </p:sp>
      <p:sp>
        <p:nvSpPr>
          <p:cNvPr id="10256" name="Text Box 18">
            <a:extLst>
              <a:ext uri="{FF2B5EF4-FFF2-40B4-BE49-F238E27FC236}">
                <a16:creationId xmlns:a16="http://schemas.microsoft.com/office/drawing/2014/main" id="{7A81AE27-9433-0A92-E53E-45CA72D1E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5334000"/>
            <a:ext cx="9031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NOTES:</a:t>
            </a:r>
            <a:r>
              <a:rPr lang="en-US" altLang="en-US" sz="2000" b="0"/>
              <a:t> AlCl</a:t>
            </a:r>
            <a:r>
              <a:rPr lang="en-US" altLang="en-US" sz="2000" b="0" baseline="-25000"/>
              <a:t>3</a:t>
            </a:r>
            <a:r>
              <a:rPr lang="en-US" altLang="en-US" sz="2000" b="0"/>
              <a:t> catalyzes the rxn by helping the </a:t>
            </a:r>
            <a:r>
              <a:rPr lang="en-US" altLang="en-US" sz="2000" b="0">
                <a:solidFill>
                  <a:srgbClr val="FF0066"/>
                </a:solidFill>
              </a:rPr>
              <a:t>alkyl halide</a:t>
            </a:r>
            <a:r>
              <a:rPr lang="en-US" altLang="en-US" sz="2000" b="0"/>
              <a:t> to </a:t>
            </a:r>
            <a:r>
              <a:rPr lang="en-US" altLang="en-US" sz="2000" i="1"/>
              <a:t>dissociate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/>
              <a:t>     </a:t>
            </a:r>
            <a:r>
              <a:rPr lang="en-US" altLang="en-US" sz="1800" b="0"/>
              <a:t>(similar to how FeBr</a:t>
            </a:r>
            <a:r>
              <a:rPr lang="en-US" altLang="en-US" sz="1800" b="0" baseline="-25000"/>
              <a:t>3</a:t>
            </a:r>
            <a:r>
              <a:rPr lang="en-US" altLang="en-US" sz="1800" b="0"/>
              <a:t> catalyzes </a:t>
            </a:r>
            <a:r>
              <a:rPr lang="en-US" altLang="en-US" sz="1800" b="0" i="1"/>
              <a:t>Aromatic</a:t>
            </a:r>
            <a:r>
              <a:rPr lang="en-US" altLang="en-US" sz="1800" b="0"/>
              <a:t> bromination by polarizing Br</a:t>
            </a:r>
            <a:r>
              <a:rPr lang="en-US" altLang="en-US" sz="1800" b="0" baseline="-25000"/>
              <a:t>2 </a:t>
            </a:r>
            <a:r>
              <a:rPr lang="en-US" altLang="en-US" sz="1800" b="0"/>
              <a:t>~ last lecture)</a:t>
            </a:r>
          </a:p>
        </p:txBody>
      </p:sp>
      <p:sp>
        <p:nvSpPr>
          <p:cNvPr id="10257" name="Line 19">
            <a:extLst>
              <a:ext uri="{FF2B5EF4-FFF2-40B4-BE49-F238E27FC236}">
                <a16:creationId xmlns:a16="http://schemas.microsoft.com/office/drawing/2014/main" id="{B6A7253F-7124-256C-0C97-BC4BC46B8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57912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>
            <a:extLst>
              <a:ext uri="{FF2B5EF4-FFF2-40B4-BE49-F238E27FC236}">
                <a16:creationId xmlns:a16="http://schemas.microsoft.com/office/drawing/2014/main" id="{1DC8C815-96DB-A124-AB88-958EA26FE0E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5562600" cy="4778375"/>
          </a:xfrm>
        </p:spPr>
      </p:pic>
      <p:sp>
        <p:nvSpPr>
          <p:cNvPr id="12291" name="Text Box 4">
            <a:extLst>
              <a:ext uri="{FF2B5EF4-FFF2-40B4-BE49-F238E27FC236}">
                <a16:creationId xmlns:a16="http://schemas.microsoft.com/office/drawing/2014/main" id="{4804C919-1615-1C69-4DF0-E9CE7AB97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2075"/>
            <a:ext cx="968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/>
              <a:t>Chem 3900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FF0000"/>
                </a:solidFill>
              </a:rPr>
              <a:t>Handout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/>
              <a:t>Lecture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/>
              <a:t>Chap 16</a:t>
            </a:r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199FC774-ADA7-68F7-796B-F1F747F7A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295400"/>
            <a:ext cx="3429000" cy="533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12293" name="Text Box 6">
            <a:extLst>
              <a:ext uri="{FF2B5EF4-FFF2-40B4-BE49-F238E27FC236}">
                <a16:creationId xmlns:a16="http://schemas.microsoft.com/office/drawing/2014/main" id="{FFCC68A9-BECD-27D2-903B-3FF8C54D1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874713"/>
            <a:ext cx="1443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FF"/>
                </a:solidFill>
              </a:rPr>
              <a:t>You Draw </a:t>
            </a:r>
            <a:r>
              <a:rPr lang="en-US" altLang="en-US" sz="1800" b="0">
                <a:solidFill>
                  <a:srgbClr val="0000FF"/>
                </a:solidFill>
                <a:sym typeface="Wingdings" panose="05000000000000000000" pitchFamily="2" charset="2"/>
              </a:rPr>
              <a:t></a:t>
            </a:r>
            <a:endParaRPr lang="en-US" altLang="en-US" sz="1800" b="0">
              <a:solidFill>
                <a:srgbClr val="0000FF"/>
              </a:solidFill>
            </a:endParaRPr>
          </a:p>
        </p:txBody>
      </p:sp>
      <p:sp>
        <p:nvSpPr>
          <p:cNvPr id="12294" name="Text Box 8">
            <a:extLst>
              <a:ext uri="{FF2B5EF4-FFF2-40B4-BE49-F238E27FC236}">
                <a16:creationId xmlns:a16="http://schemas.microsoft.com/office/drawing/2014/main" id="{7CEA3D88-08F1-74D9-55FB-2A7E18686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328738"/>
            <a:ext cx="958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/>
              <a:t>electrophile</a:t>
            </a:r>
          </a:p>
        </p:txBody>
      </p:sp>
      <p:sp>
        <p:nvSpPr>
          <p:cNvPr id="12295" name="Text Box 9">
            <a:extLst>
              <a:ext uri="{FF2B5EF4-FFF2-40B4-BE49-F238E27FC236}">
                <a16:creationId xmlns:a16="http://schemas.microsoft.com/office/drawing/2014/main" id="{ED4FDDBE-9BFA-7C41-E449-E61F447FD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50" y="2133600"/>
            <a:ext cx="949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/>
              <a:t>nucleophile</a:t>
            </a:r>
          </a:p>
        </p:txBody>
      </p:sp>
      <p:sp>
        <p:nvSpPr>
          <p:cNvPr id="12296" name="Text Box 10">
            <a:extLst>
              <a:ext uri="{FF2B5EF4-FFF2-40B4-BE49-F238E27FC236}">
                <a16:creationId xmlns:a16="http://schemas.microsoft.com/office/drawing/2014/main" id="{A3733371-9992-9D0D-77E2-F267BEC22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45942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12297" name="Text Box 11">
            <a:extLst>
              <a:ext uri="{FF2B5EF4-FFF2-40B4-BE49-F238E27FC236}">
                <a16:creationId xmlns:a16="http://schemas.microsoft.com/office/drawing/2014/main" id="{8577ECA9-4729-DDF4-70F1-8384DFFB4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4335463"/>
            <a:ext cx="8969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0"/>
              <a:t>Carbocation</a:t>
            </a:r>
            <a:r>
              <a:rPr lang="en-US" altLang="en-US" sz="900" b="0">
                <a:sym typeface="Wingdings" panose="05000000000000000000" pitchFamily="2" charset="2"/>
              </a:rPr>
              <a:t></a:t>
            </a:r>
            <a:endParaRPr lang="en-US" altLang="en-US" sz="900" b="0"/>
          </a:p>
        </p:txBody>
      </p:sp>
      <p:sp>
        <p:nvSpPr>
          <p:cNvPr id="12298" name="Text Box 12">
            <a:extLst>
              <a:ext uri="{FF2B5EF4-FFF2-40B4-BE49-F238E27FC236}">
                <a16:creationId xmlns:a16="http://schemas.microsoft.com/office/drawing/2014/main" id="{C232406A-B342-2A11-018D-128FC94FB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572000"/>
            <a:ext cx="1190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99FF"/>
                </a:solidFill>
              </a:rPr>
              <a:t>H</a:t>
            </a:r>
            <a:r>
              <a:rPr lang="en-US" altLang="en-US" sz="1600" b="0"/>
              <a:t>…..AlCl</a:t>
            </a:r>
            <a:r>
              <a:rPr lang="en-US" altLang="en-US" sz="1600" b="0" baseline="-25000"/>
              <a:t>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baseline="-25000"/>
              <a:t>(rearrangement)</a:t>
            </a:r>
          </a:p>
        </p:txBody>
      </p:sp>
      <p:sp>
        <p:nvSpPr>
          <p:cNvPr id="12299" name="Line 13">
            <a:extLst>
              <a:ext uri="{FF2B5EF4-FFF2-40B4-BE49-F238E27FC236}">
                <a16:creationId xmlns:a16="http://schemas.microsoft.com/office/drawing/2014/main" id="{ACC4131C-3128-2BDC-ACDF-8CCF1FE316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181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Title 1">
            <a:extLst>
              <a:ext uri="{FF2B5EF4-FFF2-40B4-BE49-F238E27FC236}">
                <a16:creationId xmlns:a16="http://schemas.microsoft.com/office/drawing/2014/main" id="{9B380904-3FD2-3F10-04FA-DDDEF0DE64CA}"/>
              </a:ext>
            </a:extLst>
          </p:cNvPr>
          <p:cNvSpPr>
            <a:spLocks/>
          </p:cNvSpPr>
          <p:nvPr/>
        </p:nvSpPr>
        <p:spPr bwMode="auto">
          <a:xfrm>
            <a:off x="533400" y="-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 b="0">
                <a:solidFill>
                  <a:schemeClr val="tx2"/>
                </a:solidFill>
              </a:rPr>
              <a:t>Mechanism of Friedel-Crafts </a:t>
            </a:r>
            <a:r>
              <a:rPr lang="en-IN" altLang="en-US" sz="2400">
                <a:solidFill>
                  <a:schemeClr val="tx2"/>
                </a:solidFill>
              </a:rPr>
              <a:t>Alky</a:t>
            </a:r>
            <a:r>
              <a:rPr lang="en-IN" altLang="en-US" sz="2400" b="0">
                <a:solidFill>
                  <a:schemeClr val="tx2"/>
                </a:solidFill>
              </a:rPr>
              <a:t>lation RXN</a:t>
            </a:r>
          </a:p>
        </p:txBody>
      </p:sp>
      <p:sp>
        <p:nvSpPr>
          <p:cNvPr id="12301" name="Text Box 11">
            <a:extLst>
              <a:ext uri="{FF2B5EF4-FFF2-40B4-BE49-F238E27FC236}">
                <a16:creationId xmlns:a16="http://schemas.microsoft.com/office/drawing/2014/main" id="{0572E348-4FBA-77CE-EEBD-0393763E7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63" y="2362200"/>
            <a:ext cx="8969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0"/>
              <a:t>Carbocation</a:t>
            </a:r>
            <a:r>
              <a:rPr lang="en-US" altLang="en-US" sz="900" b="0">
                <a:sym typeface="Wingdings" panose="05000000000000000000" pitchFamily="2" charset="2"/>
              </a:rPr>
              <a:t></a:t>
            </a:r>
            <a:endParaRPr lang="en-US" altLang="en-US" sz="900" b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4">
            <a:extLst>
              <a:ext uri="{FF2B5EF4-FFF2-40B4-BE49-F238E27FC236}">
                <a16:creationId xmlns:a16="http://schemas.microsoft.com/office/drawing/2014/main" id="{FAAFF79F-3E13-9670-896E-97D1EAD40B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96200"/>
            <a:ext cx="8229600" cy="1143000"/>
          </a:xfrm>
        </p:spPr>
        <p:txBody>
          <a:bodyPr lIns="101870" tIns="50935" rIns="101870" bIns="50935"/>
          <a:lstStyle/>
          <a:p>
            <a:r>
              <a:rPr lang="en-US" altLang="en-US"/>
              <a:t>Limitations of the Friedel-Crafts Reaction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4D5B89C-0ED4-DDA9-3FE9-7F31B85B510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09600" y="8763000"/>
            <a:ext cx="8210550" cy="5105400"/>
          </a:xfrm>
        </p:spPr>
        <p:txBody>
          <a:bodyPr lIns="101870" tIns="50935" rIns="101870" bIns="50935"/>
          <a:lstStyle/>
          <a:p>
            <a:r>
              <a:rPr lang="en-US" altLang="en-US"/>
              <a:t>Only alkyl halides can be used (F, Cl, I, Br)</a:t>
            </a:r>
          </a:p>
          <a:p>
            <a:pPr lvl="1"/>
            <a:r>
              <a:rPr lang="en-US" altLang="en-US"/>
              <a:t>High energy levels of aromatic and vinylic halides are not suitable to Friedel-Crafts requirements</a:t>
            </a:r>
          </a:p>
          <a:p>
            <a:r>
              <a:rPr lang="en-CA" altLang="en-US"/>
              <a:t>Not feasible on rings</a:t>
            </a:r>
            <a:r>
              <a:rPr lang="en-US" altLang="en-US"/>
              <a:t> containing an amino group substituent or a strong electron-withdrawing group</a:t>
            </a:r>
            <a:endParaRPr lang="en-CA" altLang="en-US"/>
          </a:p>
        </p:txBody>
      </p:sp>
      <p:pic>
        <p:nvPicPr>
          <p:cNvPr id="14340" name="Picture 6" descr="16_08">
            <a:extLst>
              <a:ext uri="{FF2B5EF4-FFF2-40B4-BE49-F238E27FC236}">
                <a16:creationId xmlns:a16="http://schemas.microsoft.com/office/drawing/2014/main" id="{CC3D77BD-24D5-458D-6371-B247C7027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71"/>
          <a:stretch>
            <a:fillRect/>
          </a:stretch>
        </p:blipFill>
        <p:spPr bwMode="auto">
          <a:xfrm>
            <a:off x="838200" y="4338638"/>
            <a:ext cx="3733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>
            <a:extLst>
              <a:ext uri="{FF2B5EF4-FFF2-40B4-BE49-F238E27FC236}">
                <a16:creationId xmlns:a16="http://schemas.microsoft.com/office/drawing/2014/main" id="{03384DB9-A6CB-CEA0-030F-407126630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624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 Despite it’s utility ~ there are </a:t>
            </a:r>
            <a:r>
              <a:rPr lang="en-US" altLang="en-US" sz="2400" u="sng"/>
              <a:t>five</a:t>
            </a:r>
            <a:r>
              <a:rPr lang="en-US" altLang="en-US" sz="2400" b="0"/>
              <a:t> limitations: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9B8531A6-D177-739B-1ADE-BC47793E8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071563"/>
            <a:ext cx="360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  <a:r>
              <a:rPr lang="en-US" altLang="en-US" sz="1800" b="0"/>
              <a:t>) Only </a:t>
            </a:r>
            <a:r>
              <a:rPr lang="en-US" altLang="en-US" sz="1800" b="0" i="1"/>
              <a:t>alkyl </a:t>
            </a:r>
            <a:r>
              <a:rPr lang="en-US" altLang="en-US" sz="1800" b="0" i="1">
                <a:solidFill>
                  <a:srgbClr val="FF0066"/>
                </a:solidFill>
              </a:rPr>
              <a:t>halides</a:t>
            </a:r>
            <a:r>
              <a:rPr lang="en-US" altLang="en-US" sz="1800" b="0"/>
              <a:t> can be used: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AA1A6E60-5AB1-8AF7-E6B9-660A8E7FA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43200"/>
            <a:ext cx="86868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2a</a:t>
            </a:r>
            <a:r>
              <a:rPr lang="en-US" altLang="en-US" sz="1800" b="0"/>
              <a:t>) Aromatic (aryl) </a:t>
            </a:r>
            <a:r>
              <a:rPr lang="en-US" altLang="en-US" sz="1800" b="0" i="1">
                <a:solidFill>
                  <a:srgbClr val="FF0066"/>
                </a:solidFill>
              </a:rPr>
              <a:t>halides</a:t>
            </a:r>
            <a:r>
              <a:rPr lang="en-US" altLang="en-US" sz="1800" b="0"/>
              <a:t> and </a:t>
            </a:r>
            <a:r>
              <a:rPr lang="en-US" altLang="en-US" sz="1800"/>
              <a:t>2b</a:t>
            </a:r>
            <a:r>
              <a:rPr lang="en-US" altLang="en-US" sz="1800" b="0"/>
              <a:t>) vinylic </a:t>
            </a:r>
            <a:r>
              <a:rPr lang="en-US" altLang="en-US" sz="1800" b="0" i="1">
                <a:solidFill>
                  <a:srgbClr val="FF0066"/>
                </a:solidFill>
              </a:rPr>
              <a:t>halides</a:t>
            </a:r>
            <a:r>
              <a:rPr lang="en-US" altLang="en-US" sz="1800" b="0"/>
              <a:t> don’t react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/>
              <a:t>their carbocations(+) are too HIGH in E to form under Friedel-Crafts conditions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C7EC0628-7BC2-FA5A-6B36-96D1AD3A6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096963"/>
            <a:ext cx="134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CH</a:t>
            </a:r>
            <a:r>
              <a:rPr lang="en-US" altLang="en-US" sz="1800" b="0" baseline="-25000"/>
              <a:t>3</a:t>
            </a:r>
            <a:r>
              <a:rPr lang="en-US" altLang="en-US" sz="1800" b="0"/>
              <a:t>CHCH</a:t>
            </a:r>
            <a:r>
              <a:rPr lang="en-US" altLang="en-US" sz="1800" b="0" baseline="-25000"/>
              <a:t>3</a:t>
            </a:r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17A3263B-CC78-5990-F2DA-D286000741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10350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D8B7ECB2-FFA6-2883-8FD5-326794208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858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66"/>
                </a:solidFill>
              </a:rPr>
              <a:t>Cl</a:t>
            </a:r>
          </a:p>
        </p:txBody>
      </p:sp>
      <p:pic>
        <p:nvPicPr>
          <p:cNvPr id="14347" name="Object 12">
            <a:extLst>
              <a:ext uri="{FF2B5EF4-FFF2-40B4-BE49-F238E27FC236}">
                <a16:creationId xmlns:a16="http://schemas.microsoft.com/office/drawing/2014/main" id="{2E31DCF6-21AA-C050-E140-ED91D5C28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1371600"/>
            <a:ext cx="108426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Object 13">
            <a:extLst>
              <a:ext uri="{FF2B5EF4-FFF2-40B4-BE49-F238E27FC236}">
                <a16:creationId xmlns:a16="http://schemas.microsoft.com/office/drawing/2014/main" id="{3E36B975-6EE0-1B8C-9D65-4DBF3B1A2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13" y="1600200"/>
            <a:ext cx="108108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9" name="Rectangle 14">
            <a:extLst>
              <a:ext uri="{FF2B5EF4-FFF2-40B4-BE49-F238E27FC236}">
                <a16:creationId xmlns:a16="http://schemas.microsoft.com/office/drawing/2014/main" id="{843EDD7D-4D25-C496-3BF5-5AC09ED72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641725"/>
            <a:ext cx="868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3)</a:t>
            </a:r>
            <a:r>
              <a:rPr lang="en-US" altLang="en-US" sz="1800" b="0"/>
              <a:t> Doesn’t work on Aromatic rings with strong </a:t>
            </a:r>
            <a:r>
              <a:rPr lang="en-US" altLang="en-US" sz="1800" i="1">
                <a:solidFill>
                  <a:srgbClr val="0099FF"/>
                </a:solidFill>
              </a:rPr>
              <a:t>electronic withdrawing groups</a:t>
            </a:r>
            <a:r>
              <a:rPr lang="en-US" altLang="en-US" sz="1800" b="0"/>
              <a:t> (</a:t>
            </a:r>
            <a:r>
              <a:rPr lang="en-US" altLang="en-US" sz="2000">
                <a:solidFill>
                  <a:srgbClr val="0099FF"/>
                </a:solidFill>
              </a:rPr>
              <a:t>Y</a:t>
            </a:r>
            <a:r>
              <a:rPr lang="en-US" altLang="en-US" sz="1800" b="0"/>
              <a:t>)</a:t>
            </a:r>
          </a:p>
        </p:txBody>
      </p:sp>
      <p:sp>
        <p:nvSpPr>
          <p:cNvPr id="14350" name="Text Box 15">
            <a:extLst>
              <a:ext uri="{FF2B5EF4-FFF2-40B4-BE49-F238E27FC236}">
                <a16:creationId xmlns:a16="http://schemas.microsoft.com/office/drawing/2014/main" id="{EBC588F6-CFB6-3F20-4A45-BBF1E7DE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0713" y="14478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a)</a:t>
            </a:r>
          </a:p>
        </p:txBody>
      </p:sp>
      <p:sp>
        <p:nvSpPr>
          <p:cNvPr id="14351" name="Text Box 16">
            <a:extLst>
              <a:ext uri="{FF2B5EF4-FFF2-40B4-BE49-F238E27FC236}">
                <a16:creationId xmlns:a16="http://schemas.microsoft.com/office/drawing/2014/main" id="{902F5816-839D-B28A-2582-5D8CA755A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3313" y="18288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b)</a:t>
            </a:r>
          </a:p>
        </p:txBody>
      </p:sp>
      <p:pic>
        <p:nvPicPr>
          <p:cNvPr id="14352" name="Picture 2" descr="80485_16_u013.jpg">
            <a:extLst>
              <a:ext uri="{FF2B5EF4-FFF2-40B4-BE49-F238E27FC236}">
                <a16:creationId xmlns:a16="http://schemas.microsoft.com/office/drawing/2014/main" id="{9D82E2C3-2BF8-FC00-5D6C-40DFDD40A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4" r="47632" b="35155"/>
          <a:stretch>
            <a:fillRect/>
          </a:stretch>
        </p:blipFill>
        <p:spPr bwMode="auto">
          <a:xfrm>
            <a:off x="1905000" y="1981200"/>
            <a:ext cx="137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Rectangle 20">
            <a:extLst>
              <a:ext uri="{FF2B5EF4-FFF2-40B4-BE49-F238E27FC236}">
                <a16:creationId xmlns:a16="http://schemas.microsoft.com/office/drawing/2014/main" id="{D28A6A3D-0B14-41DD-567D-48AD50388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943600"/>
            <a:ext cx="8426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NOTE: </a:t>
            </a:r>
            <a:r>
              <a:rPr lang="en-US" altLang="en-US" sz="1800">
                <a:solidFill>
                  <a:srgbClr val="0099FF"/>
                </a:solidFill>
              </a:rPr>
              <a:t>Y</a:t>
            </a:r>
            <a:r>
              <a:rPr lang="en-US" altLang="en-US" sz="1800" b="0"/>
              <a:t> donates some of their </a:t>
            </a:r>
            <a:r>
              <a:rPr lang="en-US" altLang="en-US" sz="1800" b="0" i="1"/>
              <a:t>electron density</a:t>
            </a:r>
            <a:r>
              <a:rPr lang="en-US" altLang="en-US" sz="1800" b="0"/>
              <a:t> into a conjugated π systems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via </a:t>
            </a:r>
            <a:r>
              <a:rPr lang="en-US" altLang="en-US" sz="1800" i="1"/>
              <a:t>resonance </a:t>
            </a:r>
            <a:r>
              <a:rPr lang="en-US" altLang="en-US" sz="1800" b="0"/>
              <a:t>or </a:t>
            </a:r>
            <a:r>
              <a:rPr lang="en-US" altLang="en-US" sz="1800" i="1"/>
              <a:t>inductive</a:t>
            </a:r>
            <a:r>
              <a:rPr lang="en-US" altLang="en-US" sz="1800" b="0"/>
              <a:t> effects, thus making the π system less nucleophilic  </a:t>
            </a:r>
          </a:p>
        </p:txBody>
      </p:sp>
      <p:pic>
        <p:nvPicPr>
          <p:cNvPr id="14354" name="Picture 2" descr="80485_16_u013.jpg">
            <a:extLst>
              <a:ext uri="{FF2B5EF4-FFF2-40B4-BE49-F238E27FC236}">
                <a16:creationId xmlns:a16="http://schemas.microsoft.com/office/drawing/2014/main" id="{607C67FE-41C1-446C-7BEF-35B7877A1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56" b="48123"/>
          <a:stretch>
            <a:fillRect/>
          </a:stretch>
        </p:blipFill>
        <p:spPr bwMode="auto">
          <a:xfrm>
            <a:off x="-1752600" y="1981200"/>
            <a:ext cx="121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6" descr="16_08">
            <a:extLst>
              <a:ext uri="{FF2B5EF4-FFF2-40B4-BE49-F238E27FC236}">
                <a16:creationId xmlns:a16="http://schemas.microsoft.com/office/drawing/2014/main" id="{7ED6BA23-D516-4016-F280-808A77A1B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8" t="18475"/>
          <a:stretch>
            <a:fillRect/>
          </a:stretch>
        </p:blipFill>
        <p:spPr bwMode="auto">
          <a:xfrm>
            <a:off x="4267200" y="4038600"/>
            <a:ext cx="3208338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Object 37">
            <a:extLst>
              <a:ext uri="{FF2B5EF4-FFF2-40B4-BE49-F238E27FC236}">
                <a16:creationId xmlns:a16="http://schemas.microsoft.com/office/drawing/2014/main" id="{575A6F73-6605-A9AC-554D-B8EAF09C5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95800"/>
            <a:ext cx="695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7" name="Text Box 38">
            <a:extLst>
              <a:ext uri="{FF2B5EF4-FFF2-40B4-BE49-F238E27FC236}">
                <a16:creationId xmlns:a16="http://schemas.microsoft.com/office/drawing/2014/main" id="{FA688948-1BA6-A5C7-0AA3-300BA99C8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445611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99FF"/>
                </a:solidFill>
              </a:rPr>
              <a:t>:</a:t>
            </a:r>
          </a:p>
        </p:txBody>
      </p:sp>
      <p:sp>
        <p:nvSpPr>
          <p:cNvPr id="14358" name="Text Box 39">
            <a:extLst>
              <a:ext uri="{FF2B5EF4-FFF2-40B4-BE49-F238E27FC236}">
                <a16:creationId xmlns:a16="http://schemas.microsoft.com/office/drawing/2014/main" id="{BE0AF7CC-4AE9-8C38-CE49-8F4E710FB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4433888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99FF"/>
                </a:solidFill>
              </a:rPr>
              <a:t>:</a:t>
            </a:r>
          </a:p>
        </p:txBody>
      </p:sp>
      <p:pic>
        <p:nvPicPr>
          <p:cNvPr id="14359" name="Picture 40" descr="Patrick Still, Chemistry">
            <a:extLst>
              <a:ext uri="{FF2B5EF4-FFF2-40B4-BE49-F238E27FC236}">
                <a16:creationId xmlns:a16="http://schemas.microsoft.com/office/drawing/2014/main" id="{BAFA3110-C296-6A5E-6209-2380364F8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Text Box 41">
            <a:extLst>
              <a:ext uri="{FF2B5EF4-FFF2-40B4-BE49-F238E27FC236}">
                <a16:creationId xmlns:a16="http://schemas.microsoft.com/office/drawing/2014/main" id="{BD4A2077-8AFF-243D-7AD2-2EFC7C738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096963"/>
            <a:ext cx="2274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Assn. professor. P. Still, CSDH</a:t>
            </a:r>
          </a:p>
        </p:txBody>
      </p:sp>
      <p:sp>
        <p:nvSpPr>
          <p:cNvPr id="14361" name="Rectangle 42">
            <a:extLst>
              <a:ext uri="{FF2B5EF4-FFF2-40B4-BE49-F238E27FC236}">
                <a16:creationId xmlns:a16="http://schemas.microsoft.com/office/drawing/2014/main" id="{8CF9AB17-CA43-E82C-D940-066A1581C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495800"/>
            <a:ext cx="838200" cy="914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14362" name="Rectangle 43">
            <a:extLst>
              <a:ext uri="{FF2B5EF4-FFF2-40B4-BE49-F238E27FC236}">
                <a16:creationId xmlns:a16="http://schemas.microsoft.com/office/drawing/2014/main" id="{4E15F804-A4A1-4F41-D4C7-C4BE87E62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943600"/>
            <a:ext cx="85344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14363" name="Rectangle 44">
            <a:extLst>
              <a:ext uri="{FF2B5EF4-FFF2-40B4-BE49-F238E27FC236}">
                <a16:creationId xmlns:a16="http://schemas.microsoft.com/office/drawing/2014/main" id="{EE430621-E707-183A-397A-5D927F9B4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152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pic>
        <p:nvPicPr>
          <p:cNvPr id="14364" name="Picture 2" descr="80485_16_u013.jpg">
            <a:extLst>
              <a:ext uri="{FF2B5EF4-FFF2-40B4-BE49-F238E27FC236}">
                <a16:creationId xmlns:a16="http://schemas.microsoft.com/office/drawing/2014/main" id="{B9B4464B-72E9-F90C-F092-F5E5A5F305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6" t="64845" r="36850" b="2731"/>
          <a:stretch>
            <a:fillRect/>
          </a:stretch>
        </p:blipFill>
        <p:spPr bwMode="auto">
          <a:xfrm>
            <a:off x="3200400" y="16764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2" descr="80485_16_u013.jpg">
            <a:extLst>
              <a:ext uri="{FF2B5EF4-FFF2-40B4-BE49-F238E27FC236}">
                <a16:creationId xmlns:a16="http://schemas.microsoft.com/office/drawing/2014/main" id="{7A9ACE99-8E26-50DA-1E35-75CC1751D6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8" r="24529" b="67577"/>
          <a:stretch>
            <a:fillRect/>
          </a:stretch>
        </p:blipFill>
        <p:spPr bwMode="auto">
          <a:xfrm>
            <a:off x="4191000" y="220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6" name="Rectangle 32">
            <a:extLst>
              <a:ext uri="{FF2B5EF4-FFF2-40B4-BE49-F238E27FC236}">
                <a16:creationId xmlns:a16="http://schemas.microsoft.com/office/drawing/2014/main" id="{7052DC44-E4A3-3F31-EAD8-C17146EBC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2133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2a</a:t>
            </a:r>
          </a:p>
        </p:txBody>
      </p:sp>
      <p:sp>
        <p:nvSpPr>
          <p:cNvPr id="14367" name="Rectangle 33">
            <a:extLst>
              <a:ext uri="{FF2B5EF4-FFF2-40B4-BE49-F238E27FC236}">
                <a16:creationId xmlns:a16="http://schemas.microsoft.com/office/drawing/2014/main" id="{8E3AB5F1-B569-5E1D-C36A-AFE93D7B9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098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2b</a:t>
            </a:r>
          </a:p>
        </p:txBody>
      </p:sp>
      <p:sp>
        <p:nvSpPr>
          <p:cNvPr id="14368" name="Rectangle 34">
            <a:extLst>
              <a:ext uri="{FF2B5EF4-FFF2-40B4-BE49-F238E27FC236}">
                <a16:creationId xmlns:a16="http://schemas.microsoft.com/office/drawing/2014/main" id="{4E5EDB5F-AD94-C15B-DB82-FE637829C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7239000"/>
            <a:ext cx="9829800" cy="1752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69" name="Text Box 35">
            <a:extLst>
              <a:ext uri="{FF2B5EF4-FFF2-40B4-BE49-F238E27FC236}">
                <a16:creationId xmlns:a16="http://schemas.microsoft.com/office/drawing/2014/main" id="{4720359A-D480-F6AD-D852-90EC6BB55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577850"/>
            <a:ext cx="2668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/>
              <a:t>Lets highlight them…(draw)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FDEE7971-E987-9EA5-0E83-D88DDDC9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619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 Despite it’s utility ~ there are five limitations:</a:t>
            </a:r>
          </a:p>
        </p:txBody>
      </p:sp>
      <p:sp>
        <p:nvSpPr>
          <p:cNvPr id="16387" name="Text Box 7">
            <a:extLst>
              <a:ext uri="{FF2B5EF4-FFF2-40B4-BE49-F238E27FC236}">
                <a16:creationId xmlns:a16="http://schemas.microsoft.com/office/drawing/2014/main" id="{0D100943-AD0C-1E78-BA08-D6B2F499B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605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4</a:t>
            </a:r>
            <a:r>
              <a:rPr lang="en-US" altLang="en-US" sz="1800" b="0"/>
              <a:t>) Difficult to STOP the reaction after a </a:t>
            </a:r>
            <a:r>
              <a:rPr lang="en-US" altLang="en-US" sz="1800" i="1"/>
              <a:t>single </a:t>
            </a:r>
            <a:r>
              <a:rPr lang="en-US" altLang="en-US" sz="1800" b="0"/>
              <a:t>substitution</a:t>
            </a:r>
          </a:p>
        </p:txBody>
      </p:sp>
      <p:sp>
        <p:nvSpPr>
          <p:cNvPr id="16388" name="Rectangle 15">
            <a:extLst>
              <a:ext uri="{FF2B5EF4-FFF2-40B4-BE49-F238E27FC236}">
                <a16:creationId xmlns:a16="http://schemas.microsoft.com/office/drawing/2014/main" id="{C37DF2DE-2A90-6F3A-C463-DF9C20975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57800" y="3886200"/>
            <a:ext cx="4562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2a) Aromatic (aryl) </a:t>
            </a:r>
            <a:r>
              <a:rPr lang="en-US" altLang="en-US" sz="1800" b="0" i="1">
                <a:solidFill>
                  <a:srgbClr val="FF0066"/>
                </a:solidFill>
              </a:rPr>
              <a:t>halides</a:t>
            </a:r>
            <a:r>
              <a:rPr lang="en-US" altLang="en-US" sz="1800" b="0"/>
              <a:t> and 2b) vinylic </a:t>
            </a:r>
            <a:r>
              <a:rPr lang="en-US" altLang="en-US" sz="1800" b="0" i="1">
                <a:solidFill>
                  <a:srgbClr val="FF0066"/>
                </a:solidFill>
              </a:rPr>
              <a:t>halides</a:t>
            </a:r>
            <a:r>
              <a:rPr lang="en-US" altLang="en-US" sz="1800" b="0"/>
              <a:t> don’t react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(their carbocations are too</a:t>
            </a:r>
          </a:p>
        </p:txBody>
      </p:sp>
      <p:pic>
        <p:nvPicPr>
          <p:cNvPr id="16389" name="Picture 6" descr="16_u013">
            <a:extLst>
              <a:ext uri="{FF2B5EF4-FFF2-40B4-BE49-F238E27FC236}">
                <a16:creationId xmlns:a16="http://schemas.microsoft.com/office/drawing/2014/main" id="{A9BE4C78-356D-BA34-8578-250ED8D58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40"/>
          <a:stretch>
            <a:fillRect/>
          </a:stretch>
        </p:blipFill>
        <p:spPr bwMode="auto">
          <a:xfrm>
            <a:off x="914400" y="1524000"/>
            <a:ext cx="41148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8">
            <a:extLst>
              <a:ext uri="{FF2B5EF4-FFF2-40B4-BE49-F238E27FC236}">
                <a16:creationId xmlns:a16="http://schemas.microsoft.com/office/drawing/2014/main" id="{FE4DC45B-99CB-A6DE-D59C-BC6A785CF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76600"/>
            <a:ext cx="8542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5</a:t>
            </a:r>
            <a:r>
              <a:rPr lang="en-US" altLang="en-US" sz="1800" b="0"/>
              <a:t>) Occasional</a:t>
            </a:r>
            <a:r>
              <a:rPr lang="en-US" altLang="en-US" sz="1800" i="1"/>
              <a:t> skeletal </a:t>
            </a:r>
            <a:r>
              <a:rPr lang="en-US" altLang="en-US" sz="1800" b="0"/>
              <a:t>structure “rearrangements” occur of the </a:t>
            </a:r>
            <a:r>
              <a:rPr lang="en-US" altLang="en-US" sz="1800" b="0">
                <a:solidFill>
                  <a:srgbClr val="FF0066"/>
                </a:solidFill>
              </a:rPr>
              <a:t>alkyl carbocation</a:t>
            </a:r>
            <a:r>
              <a:rPr lang="en-US" altLang="en-US" sz="1800" b="0"/>
              <a:t> </a:t>
            </a:r>
            <a:r>
              <a:rPr lang="en-US" altLang="en-US" sz="1800" b="0">
                <a:sym typeface="Wingdings" panose="05000000000000000000" pitchFamily="2" charset="2"/>
              </a:rPr>
              <a:t></a:t>
            </a:r>
            <a:endParaRPr lang="en-US" altLang="en-US" sz="1800" b="0"/>
          </a:p>
        </p:txBody>
      </p:sp>
      <p:pic>
        <p:nvPicPr>
          <p:cNvPr id="19463" name="Picture 6" descr="16_u014">
            <a:extLst>
              <a:ext uri="{FF2B5EF4-FFF2-40B4-BE49-F238E27FC236}">
                <a16:creationId xmlns:a16="http://schemas.microsoft.com/office/drawing/2014/main" id="{51518930-5E10-798B-E53C-AE373BEF6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60"/>
          <a:stretch>
            <a:fillRect/>
          </a:stretch>
        </p:blipFill>
        <p:spPr bwMode="auto">
          <a:xfrm>
            <a:off x="304800" y="3657600"/>
            <a:ext cx="50292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6" descr="16_u014">
            <a:extLst>
              <a:ext uri="{FF2B5EF4-FFF2-40B4-BE49-F238E27FC236}">
                <a16:creationId xmlns:a16="http://schemas.microsoft.com/office/drawing/2014/main" id="{46FBDB73-1F86-7C5D-3003-0C7A3BCB6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9" r="32961"/>
          <a:stretch>
            <a:fillRect/>
          </a:stretch>
        </p:blipFill>
        <p:spPr bwMode="auto">
          <a:xfrm>
            <a:off x="5791200" y="3581400"/>
            <a:ext cx="33528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22">
            <a:extLst>
              <a:ext uri="{FF2B5EF4-FFF2-40B4-BE49-F238E27FC236}">
                <a16:creationId xmlns:a16="http://schemas.microsoft.com/office/drawing/2014/main" id="{A7CE84BB-DFDD-A728-F35C-2C5794DB2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248400"/>
            <a:ext cx="8210550" cy="44291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Recall:</a:t>
            </a:r>
            <a:r>
              <a:rPr lang="en-US" altLang="en-US" sz="1800" b="0"/>
              <a:t> </a:t>
            </a:r>
            <a:r>
              <a:rPr lang="en-US" altLang="en-US" sz="1800" b="0" i="1">
                <a:solidFill>
                  <a:srgbClr val="FF0066"/>
                </a:solidFill>
              </a:rPr>
              <a:t>Hydride</a:t>
            </a:r>
            <a:r>
              <a:rPr lang="en-US" altLang="en-US" sz="1800" b="0"/>
              <a:t> &amp; </a:t>
            </a:r>
            <a:r>
              <a:rPr lang="en-US" altLang="en-US" sz="1800" b="0" i="1"/>
              <a:t>Alkyl </a:t>
            </a:r>
            <a:r>
              <a:rPr lang="en-US" altLang="en-US" sz="1800" b="0"/>
              <a:t>shifts to stablize carbocation intermediates (</a:t>
            </a:r>
            <a:r>
              <a:rPr lang="en-US" altLang="en-US" sz="1800"/>
              <a:t>Sect 7-11</a:t>
            </a:r>
            <a:r>
              <a:rPr lang="en-US" altLang="en-US" sz="1800" b="0"/>
              <a:t>)</a:t>
            </a:r>
          </a:p>
        </p:txBody>
      </p:sp>
      <p:sp>
        <p:nvSpPr>
          <p:cNvPr id="19466" name="Text Box 23">
            <a:extLst>
              <a:ext uri="{FF2B5EF4-FFF2-40B4-BE49-F238E27FC236}">
                <a16:creationId xmlns:a16="http://schemas.microsoft.com/office/drawing/2014/main" id="{945DCA7A-A84D-C1E1-51A6-5A0E49586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638800"/>
            <a:ext cx="13620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/>
              <a:t>1º</a:t>
            </a:r>
            <a:r>
              <a:rPr lang="en-US" altLang="en-US" sz="1400" b="0">
                <a:solidFill>
                  <a:srgbClr val="FF0066"/>
                </a:solidFill>
              </a:rPr>
              <a:t>carbocation</a:t>
            </a:r>
            <a:r>
              <a:rPr lang="en-US" altLang="en-US" sz="1400" b="0" baseline="30000">
                <a:solidFill>
                  <a:srgbClr val="FF0066"/>
                </a:solidFill>
              </a:rPr>
              <a:t>+</a:t>
            </a:r>
            <a:r>
              <a:rPr lang="en-US" altLang="en-US" sz="1400" b="0" baseline="300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baseline="30000"/>
              <a:t>      </a:t>
            </a:r>
            <a:r>
              <a:rPr lang="en-US" altLang="en-US" sz="1400"/>
              <a:t>un</a:t>
            </a:r>
            <a:r>
              <a:rPr lang="en-US" altLang="en-US" sz="1400" b="0"/>
              <a:t>stable</a:t>
            </a:r>
          </a:p>
        </p:txBody>
      </p:sp>
      <p:sp>
        <p:nvSpPr>
          <p:cNvPr id="19467" name="Text Box 24">
            <a:extLst>
              <a:ext uri="{FF2B5EF4-FFF2-40B4-BE49-F238E27FC236}">
                <a16:creationId xmlns:a16="http://schemas.microsoft.com/office/drawing/2014/main" id="{C7AED4FA-36F7-F54D-2CB8-BF416A8DC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638800"/>
            <a:ext cx="13620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/>
              <a:t>2º</a:t>
            </a:r>
            <a:r>
              <a:rPr lang="en-US" altLang="en-US" sz="1400" b="0" baseline="30000"/>
              <a:t> </a:t>
            </a:r>
            <a:r>
              <a:rPr lang="en-US" altLang="en-US" sz="1400" b="0"/>
              <a:t>carbocation</a:t>
            </a:r>
            <a:r>
              <a:rPr lang="en-US" altLang="en-US" sz="1400" b="0" baseline="30000"/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/>
              <a:t>     stable </a:t>
            </a:r>
            <a:r>
              <a:rPr lang="en-US" altLang="en-US" sz="1400" b="0">
                <a:sym typeface="Wingdings" panose="05000000000000000000" pitchFamily="2" charset="2"/>
              </a:rPr>
              <a:t></a:t>
            </a:r>
            <a:endParaRPr lang="en-US" altLang="en-US" sz="1400" b="0"/>
          </a:p>
        </p:txBody>
      </p:sp>
      <p:sp>
        <p:nvSpPr>
          <p:cNvPr id="19468" name="Text Box 25">
            <a:extLst>
              <a:ext uri="{FF2B5EF4-FFF2-40B4-BE49-F238E27FC236}">
                <a16:creationId xmlns:a16="http://schemas.microsoft.com/office/drawing/2014/main" id="{ABABEEC2-D7EF-7642-3D6E-1AC926EA7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3" y="5715000"/>
            <a:ext cx="10017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/>
              <a:t>3º</a:t>
            </a:r>
            <a:r>
              <a:rPr lang="en-US" altLang="en-US" sz="1400" b="0" baseline="30000"/>
              <a:t> carbocation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/>
              <a:t> stable </a:t>
            </a:r>
            <a:r>
              <a:rPr lang="en-US" altLang="en-US" sz="1400" b="0">
                <a:sym typeface="Wingdings" panose="05000000000000000000" pitchFamily="2" charset="2"/>
              </a:rPr>
              <a:t></a:t>
            </a:r>
            <a:endParaRPr lang="en-US" altLang="en-US" sz="1400" b="0"/>
          </a:p>
        </p:txBody>
      </p:sp>
      <p:sp>
        <p:nvSpPr>
          <p:cNvPr id="19469" name="Text Box 26">
            <a:extLst>
              <a:ext uri="{FF2B5EF4-FFF2-40B4-BE49-F238E27FC236}">
                <a16:creationId xmlns:a16="http://schemas.microsoft.com/office/drawing/2014/main" id="{1ABB99E8-10A4-ED48-C5D5-3FD5FC96A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5715000"/>
            <a:ext cx="1085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/>
              <a:t>1º</a:t>
            </a:r>
            <a:r>
              <a:rPr lang="en-US" altLang="en-US" sz="1400" b="0" baseline="30000"/>
              <a:t> </a:t>
            </a:r>
            <a:r>
              <a:rPr lang="en-US" altLang="en-US" sz="1400" b="0" baseline="30000">
                <a:solidFill>
                  <a:srgbClr val="FF0066"/>
                </a:solidFill>
              </a:rPr>
              <a:t>carbocation+</a:t>
            </a:r>
            <a:r>
              <a:rPr lang="en-US" altLang="en-US" sz="1400" b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/>
              <a:t> </a:t>
            </a:r>
            <a:r>
              <a:rPr lang="en-US" altLang="en-US" sz="1400"/>
              <a:t>un</a:t>
            </a:r>
            <a:r>
              <a:rPr lang="en-US" altLang="en-US" sz="1400" b="0"/>
              <a:t>stable</a:t>
            </a:r>
          </a:p>
        </p:txBody>
      </p:sp>
      <p:sp>
        <p:nvSpPr>
          <p:cNvPr id="19470" name="Line 27">
            <a:extLst>
              <a:ext uri="{FF2B5EF4-FFF2-40B4-BE49-F238E27FC236}">
                <a16:creationId xmlns:a16="http://schemas.microsoft.com/office/drawing/2014/main" id="{C2DCAE58-7D6C-49BE-E31D-D4CE9B1BF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733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Text Box 29">
            <a:extLst>
              <a:ext uri="{FF2B5EF4-FFF2-40B4-BE49-F238E27FC236}">
                <a16:creationId xmlns:a16="http://schemas.microsoft.com/office/drawing/2014/main" id="{EDE00030-3D88-0246-DED6-AD2E526F8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143000"/>
            <a:ext cx="23669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Assn. professor. B. Rubio, HCC </a:t>
            </a:r>
          </a:p>
        </p:txBody>
      </p:sp>
      <p:pic>
        <p:nvPicPr>
          <p:cNvPr id="16400" name="Picture 33" descr="Image result for MBRS working in lab">
            <a:hlinkClick r:id="rId4"/>
            <a:extLst>
              <a:ext uri="{FF2B5EF4-FFF2-40B4-BE49-F238E27FC236}">
                <a16:creationId xmlns:a16="http://schemas.microsoft.com/office/drawing/2014/main" id="{7BFFCB6F-E115-8FD5-28DA-C874722CE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5240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Rectangle 34">
            <a:extLst>
              <a:ext uri="{FF2B5EF4-FFF2-40B4-BE49-F238E27FC236}">
                <a16:creationId xmlns:a16="http://schemas.microsoft.com/office/drawing/2014/main" id="{DD9638EC-32D4-773D-CB2C-CA5E4F019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52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pic>
        <p:nvPicPr>
          <p:cNvPr id="19475" name="Picture 6" descr="16_u013">
            <a:extLst>
              <a:ext uri="{FF2B5EF4-FFF2-40B4-BE49-F238E27FC236}">
                <a16:creationId xmlns:a16="http://schemas.microsoft.com/office/drawing/2014/main" id="{52599F00-9F85-A480-7D75-127EA9859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0"/>
          <a:stretch>
            <a:fillRect/>
          </a:stretch>
        </p:blipFill>
        <p:spPr bwMode="auto">
          <a:xfrm>
            <a:off x="5715000" y="1600200"/>
            <a:ext cx="22098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7" grpId="0"/>
      <p:bldP spid="19468" grpId="0"/>
      <p:bldP spid="194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F055A4AE-8426-58FB-C7C0-E85799F3A987}"/>
              </a:ext>
            </a:extLst>
          </p:cNvPr>
          <p:cNvSpPr>
            <a:spLocks/>
          </p:cNvSpPr>
          <p:nvPr/>
        </p:nvSpPr>
        <p:spPr bwMode="auto">
          <a:xfrm>
            <a:off x="-304800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800" b="0">
                <a:solidFill>
                  <a:schemeClr val="tx2"/>
                </a:solidFill>
              </a:rPr>
              <a:t>Mechanism of Friedel-Crafts </a:t>
            </a:r>
            <a:r>
              <a:rPr lang="en-IN" altLang="en-US" sz="2800">
                <a:solidFill>
                  <a:srgbClr val="FF0066"/>
                </a:solidFill>
              </a:rPr>
              <a:t>A</a:t>
            </a:r>
            <a:r>
              <a:rPr lang="en-US" altLang="en-US" sz="2800">
                <a:solidFill>
                  <a:srgbClr val="FF0066"/>
                </a:solidFill>
              </a:rPr>
              <a:t>cyl</a:t>
            </a:r>
            <a:r>
              <a:rPr lang="en-IN" altLang="en-US" sz="2800" b="0">
                <a:solidFill>
                  <a:srgbClr val="FF0066"/>
                </a:solidFill>
              </a:rPr>
              <a:t>ation</a:t>
            </a:r>
            <a:r>
              <a:rPr lang="en-IN" altLang="en-US" sz="2800" b="0">
                <a:solidFill>
                  <a:schemeClr val="tx2"/>
                </a:solidFill>
              </a:rPr>
              <a:t> RXN</a:t>
            </a:r>
          </a:p>
        </p:txBody>
      </p:sp>
      <p:pic>
        <p:nvPicPr>
          <p:cNvPr id="17411" name="Picture 6" descr="16_u015">
            <a:extLst>
              <a:ext uri="{FF2B5EF4-FFF2-40B4-BE49-F238E27FC236}">
                <a16:creationId xmlns:a16="http://schemas.microsoft.com/office/drawing/2014/main" id="{45526763-76C2-6D2A-806A-953F7147F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4953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6">
            <a:extLst>
              <a:ext uri="{FF2B5EF4-FFF2-40B4-BE49-F238E27FC236}">
                <a16:creationId xmlns:a16="http://schemas.microsoft.com/office/drawing/2014/main" id="{B2F43903-9955-9B56-CE78-378EA99AF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275" y="838200"/>
            <a:ext cx="187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66"/>
                </a:solidFill>
              </a:rPr>
              <a:t>acyl</a:t>
            </a:r>
            <a:r>
              <a:rPr lang="en-US" altLang="en-US" sz="1800" b="0">
                <a:solidFill>
                  <a:srgbClr val="FF0066"/>
                </a:solidFill>
              </a:rPr>
              <a:t> group</a:t>
            </a:r>
            <a:r>
              <a:rPr lang="en-US" altLang="en-US" sz="1800" b="0"/>
              <a:t> </a:t>
            </a:r>
            <a:r>
              <a:rPr lang="en-US" altLang="en-US" sz="1800" b="0">
                <a:solidFill>
                  <a:srgbClr val="FF0066"/>
                </a:solidFill>
              </a:rPr>
              <a:t>C=O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/>
              <a:t>(-</a:t>
            </a:r>
            <a:r>
              <a:rPr lang="en-US" altLang="en-US" sz="1800" b="0">
                <a:solidFill>
                  <a:srgbClr val="FF0066"/>
                </a:solidFill>
              </a:rPr>
              <a:t>COR</a:t>
            </a:r>
            <a:r>
              <a:rPr lang="en-US" altLang="en-US" sz="1800" b="0"/>
              <a:t>)</a:t>
            </a:r>
          </a:p>
        </p:txBody>
      </p:sp>
      <p:sp>
        <p:nvSpPr>
          <p:cNvPr id="17413" name="Text Box 7">
            <a:extLst>
              <a:ext uri="{FF2B5EF4-FFF2-40B4-BE49-F238E27FC236}">
                <a16:creationId xmlns:a16="http://schemas.microsoft.com/office/drawing/2014/main" id="{93B1ECFB-D91C-5DEB-602C-1910C0E5E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24200"/>
            <a:ext cx="882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 </a:t>
            </a:r>
            <a:r>
              <a:rPr lang="en-US" altLang="en-US" sz="2400">
                <a:solidFill>
                  <a:srgbClr val="FF0000"/>
                </a:solidFill>
              </a:rPr>
              <a:t>Mechanism</a:t>
            </a:r>
            <a:r>
              <a:rPr lang="en-US" altLang="en-US" sz="1800" b="0"/>
              <a:t> is similar to </a:t>
            </a:r>
            <a:r>
              <a:rPr lang="en-US" altLang="en-US" sz="1800" i="1"/>
              <a:t>akyl</a:t>
            </a:r>
            <a:r>
              <a:rPr lang="en-US" altLang="en-US" sz="1800" b="0" i="1"/>
              <a:t>ation (previous slides)</a:t>
            </a:r>
            <a:r>
              <a:rPr lang="en-US" altLang="en-US" sz="1800" b="0"/>
              <a:t>, same limitations (</a:t>
            </a:r>
            <a:r>
              <a:rPr lang="en-US" altLang="en-US" sz="1800"/>
              <a:t>1-5</a:t>
            </a:r>
            <a:r>
              <a:rPr lang="en-US" altLang="en-US" sz="1800" b="0"/>
              <a:t>) apply </a:t>
            </a:r>
          </a:p>
        </p:txBody>
      </p:sp>
      <p:pic>
        <p:nvPicPr>
          <p:cNvPr id="17414" name="Picture 6" descr="16_09">
            <a:extLst>
              <a:ext uri="{FF2B5EF4-FFF2-40B4-BE49-F238E27FC236}">
                <a16:creationId xmlns:a16="http://schemas.microsoft.com/office/drawing/2014/main" id="{807D1C47-E1CD-C67E-2BCE-E2DB008AF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16338"/>
            <a:ext cx="7620000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9">
            <a:extLst>
              <a:ext uri="{FF2B5EF4-FFF2-40B4-BE49-F238E27FC236}">
                <a16:creationId xmlns:a16="http://schemas.microsoft.com/office/drawing/2014/main" id="{61DBDDC6-EC41-928B-E0DA-1CE7B015C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730625"/>
            <a:ext cx="2495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/>
              <a:t>resonance stabilized </a:t>
            </a:r>
            <a:r>
              <a:rPr lang="en-US" altLang="en-US" sz="1200" b="0">
                <a:solidFill>
                  <a:srgbClr val="FF0066"/>
                </a:solidFill>
              </a:rPr>
              <a:t>carbocation</a:t>
            </a:r>
            <a:r>
              <a:rPr lang="en-US" altLang="en-US" sz="1200" b="0" baseline="30000">
                <a:solidFill>
                  <a:srgbClr val="FF0066"/>
                </a:solidFill>
              </a:rPr>
              <a:t>+</a:t>
            </a:r>
            <a:r>
              <a:rPr lang="en-US" altLang="en-US" sz="1200" b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17416" name="Text Box 10">
            <a:extLst>
              <a:ext uri="{FF2B5EF4-FFF2-40B4-BE49-F238E27FC236}">
                <a16:creationId xmlns:a16="http://schemas.microsoft.com/office/drawing/2014/main" id="{F3D13C4A-D480-585A-A5C7-DE2C56400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4949825"/>
            <a:ext cx="1985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FF0000"/>
                </a:solidFill>
              </a:rPr>
              <a:t>What’s the nucleophile?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FF0000"/>
                </a:solidFill>
              </a:rPr>
              <a:t>                    electrophile?  </a:t>
            </a:r>
          </a:p>
        </p:txBody>
      </p:sp>
      <p:sp>
        <p:nvSpPr>
          <p:cNvPr id="17417" name="Rectangle 5">
            <a:extLst>
              <a:ext uri="{FF2B5EF4-FFF2-40B4-BE49-F238E27FC236}">
                <a16:creationId xmlns:a16="http://schemas.microsoft.com/office/drawing/2014/main" id="{E1447FAD-CAF6-5BF5-B860-E72A92AD6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52400"/>
            <a:ext cx="1366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600">
                <a:solidFill>
                  <a:srgbClr val="0000FF"/>
                </a:solidFill>
              </a:rPr>
              <a:t>Ba</a:t>
            </a:r>
            <a:r>
              <a:rPr lang="en-US" altLang="en-US" sz="1600">
                <a:solidFill>
                  <a:srgbClr val="0000FF"/>
                </a:solidFill>
              </a:rPr>
              <a:t>ckground</a:t>
            </a:r>
          </a:p>
        </p:txBody>
      </p:sp>
      <p:sp>
        <p:nvSpPr>
          <p:cNvPr id="20491" name="Line 11">
            <a:extLst>
              <a:ext uri="{FF2B5EF4-FFF2-40B4-BE49-F238E27FC236}">
                <a16:creationId xmlns:a16="http://schemas.microsoft.com/office/drawing/2014/main" id="{722108F6-CF21-A056-0809-CDD848C441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44164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2D51DEA2-6A0E-D39F-16F9-D21B98352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568825"/>
            <a:ext cx="612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/>
              <a:t>AlCl</a:t>
            </a:r>
            <a:r>
              <a:rPr lang="en-US" altLang="en-US" sz="1400" b="0" baseline="-25000"/>
              <a:t>4</a:t>
            </a:r>
            <a:r>
              <a:rPr lang="en-US" altLang="en-US" sz="1400" b="0" baseline="30000"/>
              <a:t>-</a:t>
            </a:r>
          </a:p>
        </p:txBody>
      </p:sp>
      <p:sp>
        <p:nvSpPr>
          <p:cNvPr id="17420" name="Text Box 14">
            <a:extLst>
              <a:ext uri="{FF2B5EF4-FFF2-40B4-BE49-F238E27FC236}">
                <a16:creationId xmlns:a16="http://schemas.microsoft.com/office/drawing/2014/main" id="{6D77E3A4-3FD8-FB1D-10A1-BC81A1B59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6477000"/>
            <a:ext cx="233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99FF"/>
                </a:solidFill>
              </a:rPr>
              <a:t>H</a:t>
            </a:r>
            <a:r>
              <a:rPr lang="en-US" altLang="en-US" sz="1400" b="0"/>
              <a:t> + AlCl</a:t>
            </a:r>
            <a:r>
              <a:rPr lang="en-US" altLang="en-US" sz="1400" b="0" baseline="-25000"/>
              <a:t>4</a:t>
            </a:r>
            <a:r>
              <a:rPr lang="en-US" altLang="en-US" sz="1400" b="0" baseline="30000"/>
              <a:t>-</a:t>
            </a:r>
            <a:r>
              <a:rPr lang="en-US" altLang="en-US" sz="1400" b="0"/>
              <a:t> rearrangement…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  <p:bldP spid="2049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C88005EF-CABD-FFC0-1AEE-16E4BD537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9788"/>
            <a:ext cx="7315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1</a:t>
            </a:r>
            <a:r>
              <a:rPr lang="en-US" altLang="en-US" sz="2000" b="0"/>
              <a:t>) Unlike multiple substitutions in Friedal-Crafts </a:t>
            </a:r>
            <a:r>
              <a:rPr lang="en-US" altLang="en-US" sz="2000" i="1">
                <a:solidFill>
                  <a:srgbClr val="FF0066"/>
                </a:solidFill>
              </a:rPr>
              <a:t>alkyl</a:t>
            </a:r>
            <a:r>
              <a:rPr lang="en-US" altLang="en-US" sz="2000" b="0">
                <a:solidFill>
                  <a:srgbClr val="FF0066"/>
                </a:solidFill>
              </a:rPr>
              <a:t>ations</a:t>
            </a:r>
            <a:r>
              <a:rPr lang="en-US" altLang="en-US" sz="2000" b="0"/>
              <a:t>…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i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i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i="1">
              <a:solidFill>
                <a:srgbClr val="FF0000"/>
              </a:solidFill>
            </a:endParaRPr>
          </a:p>
        </p:txBody>
      </p:sp>
      <p:sp>
        <p:nvSpPr>
          <p:cNvPr id="18435" name="Rectangle 10">
            <a:extLst>
              <a:ext uri="{FF2B5EF4-FFF2-40B4-BE49-F238E27FC236}">
                <a16:creationId xmlns:a16="http://schemas.microsoft.com/office/drawing/2014/main" id="{889E06F5-F593-8265-1542-BC3C35902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397250"/>
            <a:ext cx="8229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2) </a:t>
            </a:r>
            <a:r>
              <a:rPr lang="en-US" altLang="en-US" sz="1800" i="1">
                <a:solidFill>
                  <a:srgbClr val="FF0066"/>
                </a:solidFill>
              </a:rPr>
              <a:t>Acyl</a:t>
            </a:r>
            <a:r>
              <a:rPr lang="en-US" altLang="en-US" sz="1800" b="0">
                <a:solidFill>
                  <a:srgbClr val="FF0066"/>
                </a:solidFill>
              </a:rPr>
              <a:t>ations</a:t>
            </a:r>
            <a:r>
              <a:rPr lang="en-US" altLang="en-US" sz="1800" b="0"/>
              <a:t> NEVER occur more than once in a ring. </a:t>
            </a:r>
            <a:r>
              <a:rPr lang="en-US" altLang="en-US" sz="1800" b="0">
                <a:sym typeface="Wingdings" panose="05000000000000000000" pitchFamily="2" charset="2"/>
              </a:rPr>
              <a:t>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 b="0"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ym typeface="Wingdings" panose="05000000000000000000" pitchFamily="2" charset="2"/>
              </a:rPr>
              <a:t>b/c the product (</a:t>
            </a:r>
            <a:r>
              <a:rPr lang="en-US" altLang="en-US" sz="1800">
                <a:sym typeface="Wingdings" panose="05000000000000000000" pitchFamily="2" charset="2"/>
              </a:rPr>
              <a:t>b</a:t>
            </a:r>
            <a:r>
              <a:rPr lang="en-US" altLang="en-US" sz="1800" b="0">
                <a:sym typeface="Wingdings" panose="05000000000000000000" pitchFamily="2" charset="2"/>
              </a:rPr>
              <a:t>) is </a:t>
            </a:r>
            <a:r>
              <a:rPr lang="en-US" altLang="en-US" sz="1800" b="0" i="1" u="sng">
                <a:sym typeface="Wingdings" panose="05000000000000000000" pitchFamily="2" charset="2"/>
              </a:rPr>
              <a:t>less</a:t>
            </a:r>
            <a:r>
              <a:rPr lang="en-US" altLang="en-US" sz="1800" b="0" i="1">
                <a:sym typeface="Wingdings" panose="05000000000000000000" pitchFamily="2" charset="2"/>
              </a:rPr>
              <a:t> </a:t>
            </a:r>
            <a:r>
              <a:rPr lang="en-US" altLang="en-US" sz="1800" b="0">
                <a:sym typeface="Wingdings" panose="05000000000000000000" pitchFamily="2" charset="2"/>
              </a:rPr>
              <a:t>reactive than the </a:t>
            </a:r>
            <a:r>
              <a:rPr lang="en-US" altLang="en-US" sz="1800">
                <a:sym typeface="Wingdings" panose="05000000000000000000" pitchFamily="2" charset="2"/>
              </a:rPr>
              <a:t>non</a:t>
            </a:r>
            <a:r>
              <a:rPr lang="en-US" altLang="en-US" sz="1800" b="0">
                <a:sym typeface="Wingdings" panose="05000000000000000000" pitchFamily="2" charset="2"/>
              </a:rPr>
              <a:t>acylated starting material (</a:t>
            </a:r>
            <a:r>
              <a:rPr lang="en-US" altLang="en-US" sz="1800">
                <a:sym typeface="Wingdings" panose="05000000000000000000" pitchFamily="2" charset="2"/>
              </a:rPr>
              <a:t>a</a:t>
            </a:r>
            <a:r>
              <a:rPr lang="en-US" altLang="en-US" sz="1800" b="0"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18436" name="Picture 6" descr="16_u015">
            <a:extLst>
              <a:ext uri="{FF2B5EF4-FFF2-40B4-BE49-F238E27FC236}">
                <a16:creationId xmlns:a16="http://schemas.microsoft.com/office/drawing/2014/main" id="{7B6830AF-9DAC-5E6E-BA09-4183EB4BB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60198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4">
            <a:extLst>
              <a:ext uri="{FF2B5EF4-FFF2-40B4-BE49-F238E27FC236}">
                <a16:creationId xmlns:a16="http://schemas.microsoft.com/office/drawing/2014/main" id="{7F34A421-9C47-E708-7292-7F7C9EF2E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52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18438" name="Rectangle 8">
            <a:extLst>
              <a:ext uri="{FF2B5EF4-FFF2-40B4-BE49-F238E27FC236}">
                <a16:creationId xmlns:a16="http://schemas.microsoft.com/office/drawing/2014/main" id="{B0DF9566-91B3-BCC1-34E5-E3C3DF265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415088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ym typeface="Wingdings" panose="05000000000000000000" pitchFamily="2" charset="2"/>
              </a:rPr>
              <a:t>(</a:t>
            </a:r>
            <a:r>
              <a:rPr lang="en-US" altLang="en-US" sz="1800">
                <a:sym typeface="Wingdings" panose="05000000000000000000" pitchFamily="2" charset="2"/>
              </a:rPr>
              <a:t>b</a:t>
            </a:r>
            <a:r>
              <a:rPr lang="en-US" altLang="en-US" sz="1800" b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18439" name="Rectangle 9">
            <a:extLst>
              <a:ext uri="{FF2B5EF4-FFF2-40B4-BE49-F238E27FC236}">
                <a16:creationId xmlns:a16="http://schemas.microsoft.com/office/drawing/2014/main" id="{5D8A3484-2436-83C3-9CC0-EB8A8E594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" y="640080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ym typeface="Wingdings" panose="05000000000000000000" pitchFamily="2" charset="2"/>
              </a:rPr>
              <a:t>(</a:t>
            </a:r>
            <a:r>
              <a:rPr lang="en-US" altLang="en-US" sz="1800">
                <a:sym typeface="Wingdings" panose="05000000000000000000" pitchFamily="2" charset="2"/>
              </a:rPr>
              <a:t>a</a:t>
            </a:r>
            <a:r>
              <a:rPr lang="en-US" altLang="en-US" sz="1800" b="0"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18440" name="Picture 6" descr="16_u013">
            <a:extLst>
              <a:ext uri="{FF2B5EF4-FFF2-40B4-BE49-F238E27FC236}">
                <a16:creationId xmlns:a16="http://schemas.microsoft.com/office/drawing/2014/main" id="{C4FA01EB-9C71-4628-DF63-4FB6FAA93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40"/>
          <a:stretch>
            <a:fillRect/>
          </a:stretch>
        </p:blipFill>
        <p:spPr bwMode="auto">
          <a:xfrm>
            <a:off x="1600200" y="1219200"/>
            <a:ext cx="41148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" descr="16_u013">
            <a:extLst>
              <a:ext uri="{FF2B5EF4-FFF2-40B4-BE49-F238E27FC236}">
                <a16:creationId xmlns:a16="http://schemas.microsoft.com/office/drawing/2014/main" id="{A94C7977-A1B6-6E5D-B812-3DFF3214B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0"/>
          <a:stretch>
            <a:fillRect/>
          </a:stretch>
        </p:blipFill>
        <p:spPr bwMode="auto">
          <a:xfrm>
            <a:off x="6477000" y="1219200"/>
            <a:ext cx="22098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12">
            <a:extLst>
              <a:ext uri="{FF2B5EF4-FFF2-40B4-BE49-F238E27FC236}">
                <a16:creationId xmlns:a16="http://schemas.microsoft.com/office/drawing/2014/main" id="{BD15D3F5-8850-B930-7DE7-82B582D42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4151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 b="0">
                <a:solidFill>
                  <a:schemeClr val="tx2"/>
                </a:solidFill>
              </a:rPr>
              <a:t>Friedel-Crafts </a:t>
            </a:r>
            <a:r>
              <a:rPr lang="en-IN" altLang="en-US" sz="2400" u="sng">
                <a:solidFill>
                  <a:srgbClr val="FF0066"/>
                </a:solidFill>
              </a:rPr>
              <a:t>A</a:t>
            </a:r>
            <a:r>
              <a:rPr lang="en-US" altLang="en-US" sz="2400" u="sng">
                <a:solidFill>
                  <a:srgbClr val="FF0066"/>
                </a:solidFill>
              </a:rPr>
              <a:t>cyl</a:t>
            </a:r>
            <a:r>
              <a:rPr lang="en-IN" altLang="en-US" sz="2400" b="0" u="sng">
                <a:solidFill>
                  <a:srgbClr val="FF0066"/>
                </a:solidFill>
              </a:rPr>
              <a:t>ation</a:t>
            </a:r>
            <a:r>
              <a:rPr lang="en-IN" altLang="en-US" sz="2400" b="0">
                <a:solidFill>
                  <a:schemeClr val="tx2"/>
                </a:solidFill>
              </a:rPr>
              <a:t> RXN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13961</TotalTime>
  <Words>2498</Words>
  <Application>Microsoft Office PowerPoint</Application>
  <PresentationFormat>On-screen Show (4:3)</PresentationFormat>
  <Paragraphs>423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ＭＳ Ｐゴシック</vt:lpstr>
      <vt:lpstr>Wingdings</vt:lpstr>
      <vt:lpstr>Times New Roman</vt:lpstr>
      <vt:lpstr>Calibri</vt:lpstr>
      <vt:lpstr>1_Layers</vt:lpstr>
      <vt:lpstr>Default Design</vt:lpstr>
      <vt:lpstr>Chapter 16 Chemistry of Benzene:  Electrophilic Aromatic Substitution </vt:lpstr>
      <vt:lpstr>Outline</vt:lpstr>
      <vt:lpstr>PowerPoint Presentation</vt:lpstr>
      <vt:lpstr>Alkylation &amp; Acylation of Aromatic Rings:  The Friedel-Crafts Reaction </vt:lpstr>
      <vt:lpstr>PowerPoint Presentation</vt:lpstr>
      <vt:lpstr>Limitations of the Friedel-Crafts Reaction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 Question</vt:lpstr>
      <vt:lpstr>Outline</vt:lpstr>
      <vt:lpstr>Substituent effects in electrophilic substitutions </vt:lpstr>
      <vt:lpstr>PowerPoint Presentation</vt:lpstr>
      <vt:lpstr>PowerPoint Presentation</vt:lpstr>
      <vt:lpstr>Confirming Your Knowledge</vt:lpstr>
      <vt:lpstr>PowerPoint Presentation</vt:lpstr>
      <vt:lpstr>PowerPoint Presentation</vt:lpstr>
      <vt:lpstr>PowerPoint Presentation</vt:lpstr>
      <vt:lpstr>PowerPoint Presentation</vt:lpstr>
      <vt:lpstr>So what’s happening and why?</vt:lpstr>
      <vt:lpstr>PowerPoint Presentation</vt:lpstr>
      <vt:lpstr>PowerPoint Presentation</vt:lpstr>
      <vt:lpstr>PowerPoint Presentation</vt:lpstr>
      <vt:lpstr>PowerPoint Presentation</vt:lpstr>
      <vt:lpstr>Take Home Challenge (THC) Question - HW </vt:lpstr>
      <vt:lpstr>Take Home Challenge (THC) Question - HW </vt:lpstr>
      <vt:lpstr>Challenge Question</vt:lpstr>
      <vt:lpstr>Outline</vt:lpstr>
      <vt:lpstr>Tri-substituted Benzenes: Additivity of Effects</vt:lpstr>
      <vt:lpstr>PowerPoint Presentation</vt:lpstr>
      <vt:lpstr>PowerPoint Presentation</vt:lpstr>
      <vt:lpstr>PowerPoint Presentation</vt:lpstr>
      <vt:lpstr>Confirming Your Knowledge</vt:lpstr>
      <vt:lpstr>HW 16  1, 3, 7, 8, 9, 13, 14, 49 (skip c, d, g)</vt:lpstr>
      <vt:lpstr>PowerPoint Presentation</vt:lpstr>
    </vt:vector>
  </TitlesOfParts>
  <Company>University of Toronto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Electophilic Aromatic Substituion</dc:title>
  <dc:subject>McMurry Chapter 16</dc:subject>
  <dc:creator>Ronald Kluger</dc:creator>
  <cp:lastModifiedBy>Tyler Johnson</cp:lastModifiedBy>
  <cp:revision>535</cp:revision>
  <cp:lastPrinted>2009-04-22T19:24:48Z</cp:lastPrinted>
  <dcterms:created xsi:type="dcterms:W3CDTF">2010-07-14T02:56:29Z</dcterms:created>
  <dcterms:modified xsi:type="dcterms:W3CDTF">2026-01-29T21:10:42Z</dcterms:modified>
</cp:coreProperties>
</file>